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76" r:id="rId4"/>
    <p:sldId id="258" r:id="rId5"/>
    <p:sldId id="277" r:id="rId6"/>
    <p:sldId id="259" r:id="rId7"/>
    <p:sldId id="278" r:id="rId8"/>
    <p:sldId id="260" r:id="rId9"/>
    <p:sldId id="279" r:id="rId10"/>
    <p:sldId id="272" r:id="rId11"/>
    <p:sldId id="271" r:id="rId12"/>
    <p:sldId id="280" r:id="rId13"/>
    <p:sldId id="281" r:id="rId14"/>
    <p:sldId id="261" r:id="rId15"/>
    <p:sldId id="297" r:id="rId16"/>
    <p:sldId id="262" r:id="rId17"/>
    <p:sldId id="282" r:id="rId18"/>
    <p:sldId id="263" r:id="rId19"/>
    <p:sldId id="283" r:id="rId20"/>
    <p:sldId id="273" r:id="rId21"/>
    <p:sldId id="284" r:id="rId22"/>
    <p:sldId id="285" r:id="rId23"/>
    <p:sldId id="286" r:id="rId24"/>
    <p:sldId id="268" r:id="rId25"/>
    <p:sldId id="288" r:id="rId26"/>
    <p:sldId id="267" r:id="rId27"/>
    <p:sldId id="274" r:id="rId28"/>
    <p:sldId id="275" r:id="rId29"/>
    <p:sldId id="289" r:id="rId30"/>
    <p:sldId id="290" r:id="rId31"/>
    <p:sldId id="291" r:id="rId32"/>
    <p:sldId id="292" r:id="rId33"/>
    <p:sldId id="293" r:id="rId34"/>
    <p:sldId id="294" r:id="rId35"/>
    <p:sldId id="266" r:id="rId36"/>
    <p:sldId id="265" r:id="rId37"/>
    <p:sldId id="269" r:id="rId38"/>
    <p:sldId id="295" r:id="rId39"/>
    <p:sldId id="270" r:id="rId40"/>
    <p:sldId id="296"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snapVertSplitter="1" vertBarState="minimized" horzBarState="maximized">
    <p:restoredLeft sz="8529" autoAdjust="0"/>
    <p:restoredTop sz="86441" autoAdjust="0"/>
  </p:normalViewPr>
  <p:slideViewPr>
    <p:cSldViewPr snapToGrid="0" showGuides="1">
      <p:cViewPr>
        <p:scale>
          <a:sx n="79" d="100"/>
          <a:sy n="79" d="100"/>
        </p:scale>
        <p:origin x="912"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A9B0BF-50F5-4EF3-90E8-69410B32C220}" type="datetimeFigureOut">
              <a:rPr lang="en-IN" smtClean="0"/>
              <a:pPr/>
              <a:t>23-02-2020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2547E1-5439-42B2-9C08-AAEBA202E377}" type="slidenum">
              <a:rPr lang="en-IN" smtClean="0"/>
              <a:pPr/>
              <a:t>‹#›</a:t>
            </a:fld>
            <a:endParaRPr lang="en-IN"/>
          </a:p>
        </p:txBody>
      </p:sp>
    </p:spTree>
    <p:extLst>
      <p:ext uri="{BB962C8B-B14F-4D97-AF65-F5344CB8AC3E}">
        <p14:creationId xmlns:p14="http://schemas.microsoft.com/office/powerpoint/2010/main" xmlns="" val="4165589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BF2547E1-5439-42B2-9C08-AAEBA202E377}" type="slidenum">
              <a:rPr lang="en-IN" smtClean="0"/>
              <a:pPr/>
              <a:t>21</a:t>
            </a:fld>
            <a:endParaRPr lang="en-IN"/>
          </a:p>
        </p:txBody>
      </p:sp>
    </p:spTree>
    <p:extLst>
      <p:ext uri="{BB962C8B-B14F-4D97-AF65-F5344CB8AC3E}">
        <p14:creationId xmlns:p14="http://schemas.microsoft.com/office/powerpoint/2010/main" xmlns="" val="1127531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BF2547E1-5439-42B2-9C08-AAEBA202E377}" type="slidenum">
              <a:rPr lang="en-IN" smtClean="0"/>
              <a:pPr/>
              <a:t>22</a:t>
            </a:fld>
            <a:endParaRPr lang="en-IN"/>
          </a:p>
        </p:txBody>
      </p:sp>
    </p:spTree>
    <p:extLst>
      <p:ext uri="{BB962C8B-B14F-4D97-AF65-F5344CB8AC3E}">
        <p14:creationId xmlns:p14="http://schemas.microsoft.com/office/powerpoint/2010/main" xmlns="" val="3868621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8F05D9-558A-4901-BEB1-C0EBBE39ED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FB1B916F-93C9-4C46-8619-EE418B5D17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19F6A550-36FE-4476-A462-A30910F9B084}"/>
              </a:ext>
            </a:extLst>
          </p:cNvPr>
          <p:cNvSpPr>
            <a:spLocks noGrp="1"/>
          </p:cNvSpPr>
          <p:nvPr>
            <p:ph type="dt" sz="half" idx="10"/>
          </p:nvPr>
        </p:nvSpPr>
        <p:spPr/>
        <p:txBody>
          <a:bodyPr/>
          <a:lstStyle/>
          <a:p>
            <a:fld id="{B329A4CB-3B5F-4030-8F5D-23804DDF441D}" type="datetimeFigureOut">
              <a:rPr lang="en-IN" smtClean="0"/>
              <a:pPr/>
              <a:t>23-02-2020</a:t>
            </a:fld>
            <a:endParaRPr lang="en-IN"/>
          </a:p>
        </p:txBody>
      </p:sp>
      <p:sp>
        <p:nvSpPr>
          <p:cNvPr id="5" name="Footer Placeholder 4">
            <a:extLst>
              <a:ext uri="{FF2B5EF4-FFF2-40B4-BE49-F238E27FC236}">
                <a16:creationId xmlns:a16="http://schemas.microsoft.com/office/drawing/2014/main" xmlns="" id="{2CC8429E-9EE4-46FD-AF93-2BA07BD1DFB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9DD5E136-A79A-4520-BABF-A738334B3F01}"/>
              </a:ext>
            </a:extLst>
          </p:cNvPr>
          <p:cNvSpPr>
            <a:spLocks noGrp="1"/>
          </p:cNvSpPr>
          <p:nvPr>
            <p:ph type="sldNum" sz="quarter" idx="12"/>
          </p:nvPr>
        </p:nvSpPr>
        <p:spPr/>
        <p:txBody>
          <a:bodyPr/>
          <a:lstStyle/>
          <a:p>
            <a:fld id="{E1A49980-9287-472C-8DB0-72F434A14662}" type="slidenum">
              <a:rPr lang="en-IN" smtClean="0"/>
              <a:pPr/>
              <a:t>‹#›</a:t>
            </a:fld>
            <a:endParaRPr lang="en-IN"/>
          </a:p>
        </p:txBody>
      </p:sp>
    </p:spTree>
    <p:extLst>
      <p:ext uri="{BB962C8B-B14F-4D97-AF65-F5344CB8AC3E}">
        <p14:creationId xmlns:p14="http://schemas.microsoft.com/office/powerpoint/2010/main" xmlns="" val="3491809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AF2991-33E4-4778-8DDB-98544E7EAE14}"/>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A721249C-6CEE-42A6-B303-53ABEC7E286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70569F06-75CD-4C3B-983D-FD9C06273619}"/>
              </a:ext>
            </a:extLst>
          </p:cNvPr>
          <p:cNvSpPr>
            <a:spLocks noGrp="1"/>
          </p:cNvSpPr>
          <p:nvPr>
            <p:ph type="dt" sz="half" idx="10"/>
          </p:nvPr>
        </p:nvSpPr>
        <p:spPr/>
        <p:txBody>
          <a:bodyPr/>
          <a:lstStyle/>
          <a:p>
            <a:fld id="{B329A4CB-3B5F-4030-8F5D-23804DDF441D}" type="datetimeFigureOut">
              <a:rPr lang="en-IN" smtClean="0"/>
              <a:pPr/>
              <a:t>23-02-2020</a:t>
            </a:fld>
            <a:endParaRPr lang="en-IN"/>
          </a:p>
        </p:txBody>
      </p:sp>
      <p:sp>
        <p:nvSpPr>
          <p:cNvPr id="5" name="Footer Placeholder 4">
            <a:extLst>
              <a:ext uri="{FF2B5EF4-FFF2-40B4-BE49-F238E27FC236}">
                <a16:creationId xmlns:a16="http://schemas.microsoft.com/office/drawing/2014/main" xmlns="" id="{DAAF7452-6C3E-4EB4-A89A-0B1AADA475A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766D7D72-C094-441B-974F-E687E61B3729}"/>
              </a:ext>
            </a:extLst>
          </p:cNvPr>
          <p:cNvSpPr>
            <a:spLocks noGrp="1"/>
          </p:cNvSpPr>
          <p:nvPr>
            <p:ph type="sldNum" sz="quarter" idx="12"/>
          </p:nvPr>
        </p:nvSpPr>
        <p:spPr/>
        <p:txBody>
          <a:bodyPr/>
          <a:lstStyle/>
          <a:p>
            <a:fld id="{E1A49980-9287-472C-8DB0-72F434A14662}" type="slidenum">
              <a:rPr lang="en-IN" smtClean="0"/>
              <a:pPr/>
              <a:t>‹#›</a:t>
            </a:fld>
            <a:endParaRPr lang="en-IN"/>
          </a:p>
        </p:txBody>
      </p:sp>
    </p:spTree>
    <p:extLst>
      <p:ext uri="{BB962C8B-B14F-4D97-AF65-F5344CB8AC3E}">
        <p14:creationId xmlns:p14="http://schemas.microsoft.com/office/powerpoint/2010/main" xmlns="" val="2582052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D5B5B4A-B134-4A6D-8644-5D0F91E44FB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2431FECC-335C-4C3A-A9E5-21AAA6AE9D0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C78E1043-7764-4EAC-8134-B218C07E0900}"/>
              </a:ext>
            </a:extLst>
          </p:cNvPr>
          <p:cNvSpPr>
            <a:spLocks noGrp="1"/>
          </p:cNvSpPr>
          <p:nvPr>
            <p:ph type="dt" sz="half" idx="10"/>
          </p:nvPr>
        </p:nvSpPr>
        <p:spPr/>
        <p:txBody>
          <a:bodyPr/>
          <a:lstStyle/>
          <a:p>
            <a:fld id="{B329A4CB-3B5F-4030-8F5D-23804DDF441D}" type="datetimeFigureOut">
              <a:rPr lang="en-IN" smtClean="0"/>
              <a:pPr/>
              <a:t>23-02-2020</a:t>
            </a:fld>
            <a:endParaRPr lang="en-IN"/>
          </a:p>
        </p:txBody>
      </p:sp>
      <p:sp>
        <p:nvSpPr>
          <p:cNvPr id="5" name="Footer Placeholder 4">
            <a:extLst>
              <a:ext uri="{FF2B5EF4-FFF2-40B4-BE49-F238E27FC236}">
                <a16:creationId xmlns:a16="http://schemas.microsoft.com/office/drawing/2014/main" xmlns="" id="{9205265C-1FDA-409B-94A1-6B319B1CB00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12ED77B6-1483-4C32-BD87-858913DCEC10}"/>
              </a:ext>
            </a:extLst>
          </p:cNvPr>
          <p:cNvSpPr>
            <a:spLocks noGrp="1"/>
          </p:cNvSpPr>
          <p:nvPr>
            <p:ph type="sldNum" sz="quarter" idx="12"/>
          </p:nvPr>
        </p:nvSpPr>
        <p:spPr/>
        <p:txBody>
          <a:bodyPr/>
          <a:lstStyle/>
          <a:p>
            <a:fld id="{E1A49980-9287-472C-8DB0-72F434A14662}" type="slidenum">
              <a:rPr lang="en-IN" smtClean="0"/>
              <a:pPr/>
              <a:t>‹#›</a:t>
            </a:fld>
            <a:endParaRPr lang="en-IN"/>
          </a:p>
        </p:txBody>
      </p:sp>
    </p:spTree>
    <p:extLst>
      <p:ext uri="{BB962C8B-B14F-4D97-AF65-F5344CB8AC3E}">
        <p14:creationId xmlns:p14="http://schemas.microsoft.com/office/powerpoint/2010/main" xmlns="" val="845125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370D25-2C42-43A7-88FD-9D6094D1783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BE94E555-6328-4DF8-8085-EF642990B8F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75ABCD2B-31EC-483E-AAAA-A507DEA7663C}"/>
              </a:ext>
            </a:extLst>
          </p:cNvPr>
          <p:cNvSpPr>
            <a:spLocks noGrp="1"/>
          </p:cNvSpPr>
          <p:nvPr>
            <p:ph type="dt" sz="half" idx="10"/>
          </p:nvPr>
        </p:nvSpPr>
        <p:spPr/>
        <p:txBody>
          <a:bodyPr/>
          <a:lstStyle/>
          <a:p>
            <a:fld id="{B329A4CB-3B5F-4030-8F5D-23804DDF441D}" type="datetimeFigureOut">
              <a:rPr lang="en-IN" smtClean="0"/>
              <a:pPr/>
              <a:t>23-02-2020</a:t>
            </a:fld>
            <a:endParaRPr lang="en-IN"/>
          </a:p>
        </p:txBody>
      </p:sp>
      <p:sp>
        <p:nvSpPr>
          <p:cNvPr id="5" name="Footer Placeholder 4">
            <a:extLst>
              <a:ext uri="{FF2B5EF4-FFF2-40B4-BE49-F238E27FC236}">
                <a16:creationId xmlns:a16="http://schemas.microsoft.com/office/drawing/2014/main" xmlns="" id="{25EC3C9B-7F26-44EC-A267-D1145400BF5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38C3193B-C83A-4FAA-A71D-668EC5E77126}"/>
              </a:ext>
            </a:extLst>
          </p:cNvPr>
          <p:cNvSpPr>
            <a:spLocks noGrp="1"/>
          </p:cNvSpPr>
          <p:nvPr>
            <p:ph type="sldNum" sz="quarter" idx="12"/>
          </p:nvPr>
        </p:nvSpPr>
        <p:spPr/>
        <p:txBody>
          <a:bodyPr/>
          <a:lstStyle/>
          <a:p>
            <a:fld id="{E1A49980-9287-472C-8DB0-72F434A14662}" type="slidenum">
              <a:rPr lang="en-IN" smtClean="0"/>
              <a:pPr/>
              <a:t>‹#›</a:t>
            </a:fld>
            <a:endParaRPr lang="en-IN"/>
          </a:p>
        </p:txBody>
      </p:sp>
    </p:spTree>
    <p:extLst>
      <p:ext uri="{BB962C8B-B14F-4D97-AF65-F5344CB8AC3E}">
        <p14:creationId xmlns:p14="http://schemas.microsoft.com/office/powerpoint/2010/main" xmlns="" val="1077455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47F751-3F15-405D-9A79-B836331BD0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3949FBF0-2C5B-44AD-9959-9C20D5A694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ECEF79D2-ABD5-4196-B2CC-574F7115D74B}"/>
              </a:ext>
            </a:extLst>
          </p:cNvPr>
          <p:cNvSpPr>
            <a:spLocks noGrp="1"/>
          </p:cNvSpPr>
          <p:nvPr>
            <p:ph type="dt" sz="half" idx="10"/>
          </p:nvPr>
        </p:nvSpPr>
        <p:spPr/>
        <p:txBody>
          <a:bodyPr/>
          <a:lstStyle/>
          <a:p>
            <a:fld id="{B329A4CB-3B5F-4030-8F5D-23804DDF441D}" type="datetimeFigureOut">
              <a:rPr lang="en-IN" smtClean="0"/>
              <a:pPr/>
              <a:t>23-02-2020</a:t>
            </a:fld>
            <a:endParaRPr lang="en-IN"/>
          </a:p>
        </p:txBody>
      </p:sp>
      <p:sp>
        <p:nvSpPr>
          <p:cNvPr id="5" name="Footer Placeholder 4">
            <a:extLst>
              <a:ext uri="{FF2B5EF4-FFF2-40B4-BE49-F238E27FC236}">
                <a16:creationId xmlns:a16="http://schemas.microsoft.com/office/drawing/2014/main" xmlns="" id="{D7AEF7A2-941E-44D7-9383-13836E5C737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20431CE8-F443-437B-9743-F1D0DE1DB821}"/>
              </a:ext>
            </a:extLst>
          </p:cNvPr>
          <p:cNvSpPr>
            <a:spLocks noGrp="1"/>
          </p:cNvSpPr>
          <p:nvPr>
            <p:ph type="sldNum" sz="quarter" idx="12"/>
          </p:nvPr>
        </p:nvSpPr>
        <p:spPr/>
        <p:txBody>
          <a:bodyPr/>
          <a:lstStyle/>
          <a:p>
            <a:fld id="{E1A49980-9287-472C-8DB0-72F434A14662}" type="slidenum">
              <a:rPr lang="en-IN" smtClean="0"/>
              <a:pPr/>
              <a:t>‹#›</a:t>
            </a:fld>
            <a:endParaRPr lang="en-IN"/>
          </a:p>
        </p:txBody>
      </p:sp>
    </p:spTree>
    <p:extLst>
      <p:ext uri="{BB962C8B-B14F-4D97-AF65-F5344CB8AC3E}">
        <p14:creationId xmlns:p14="http://schemas.microsoft.com/office/powerpoint/2010/main" xmlns="" val="527040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5D9636-2AA2-49FC-A2E9-E81ED933D2C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9FF5BCCA-9679-4645-B5DF-D67A6E0E9D7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C30954EF-3512-44C8-9D40-B82FE515E25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8A307ABC-3699-4B2A-BCDE-0652653867E6}"/>
              </a:ext>
            </a:extLst>
          </p:cNvPr>
          <p:cNvSpPr>
            <a:spLocks noGrp="1"/>
          </p:cNvSpPr>
          <p:nvPr>
            <p:ph type="dt" sz="half" idx="10"/>
          </p:nvPr>
        </p:nvSpPr>
        <p:spPr/>
        <p:txBody>
          <a:bodyPr/>
          <a:lstStyle/>
          <a:p>
            <a:fld id="{B329A4CB-3B5F-4030-8F5D-23804DDF441D}" type="datetimeFigureOut">
              <a:rPr lang="en-IN" smtClean="0"/>
              <a:pPr/>
              <a:t>23-02-2020</a:t>
            </a:fld>
            <a:endParaRPr lang="en-IN"/>
          </a:p>
        </p:txBody>
      </p:sp>
      <p:sp>
        <p:nvSpPr>
          <p:cNvPr id="6" name="Footer Placeholder 5">
            <a:extLst>
              <a:ext uri="{FF2B5EF4-FFF2-40B4-BE49-F238E27FC236}">
                <a16:creationId xmlns:a16="http://schemas.microsoft.com/office/drawing/2014/main" xmlns="" id="{CAC96F1C-EDE8-48D4-997A-A7FAF850101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613C1348-EAFC-4914-8DC2-C834D3FFCECC}"/>
              </a:ext>
            </a:extLst>
          </p:cNvPr>
          <p:cNvSpPr>
            <a:spLocks noGrp="1"/>
          </p:cNvSpPr>
          <p:nvPr>
            <p:ph type="sldNum" sz="quarter" idx="12"/>
          </p:nvPr>
        </p:nvSpPr>
        <p:spPr/>
        <p:txBody>
          <a:bodyPr/>
          <a:lstStyle/>
          <a:p>
            <a:fld id="{E1A49980-9287-472C-8DB0-72F434A14662}" type="slidenum">
              <a:rPr lang="en-IN" smtClean="0"/>
              <a:pPr/>
              <a:t>‹#›</a:t>
            </a:fld>
            <a:endParaRPr lang="en-IN"/>
          </a:p>
        </p:txBody>
      </p:sp>
    </p:spTree>
    <p:extLst>
      <p:ext uri="{BB962C8B-B14F-4D97-AF65-F5344CB8AC3E}">
        <p14:creationId xmlns:p14="http://schemas.microsoft.com/office/powerpoint/2010/main" xmlns="" val="1407363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A45508-18BD-4572-8C64-7F81B117EC51}"/>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8EBD8533-3EA8-4026-BD76-FD9C44AC27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C507BC5D-B495-41DE-8193-7319CA24044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1AA196AC-536A-4CA7-86A5-388B24D032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3AEECA8C-6FDD-4157-B2E4-8F5EA9A2EB2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A03A4274-ADE5-47D1-89E9-07EF6187459A}"/>
              </a:ext>
            </a:extLst>
          </p:cNvPr>
          <p:cNvSpPr>
            <a:spLocks noGrp="1"/>
          </p:cNvSpPr>
          <p:nvPr>
            <p:ph type="dt" sz="half" idx="10"/>
          </p:nvPr>
        </p:nvSpPr>
        <p:spPr/>
        <p:txBody>
          <a:bodyPr/>
          <a:lstStyle/>
          <a:p>
            <a:fld id="{B329A4CB-3B5F-4030-8F5D-23804DDF441D}" type="datetimeFigureOut">
              <a:rPr lang="en-IN" smtClean="0"/>
              <a:pPr/>
              <a:t>23-02-2020</a:t>
            </a:fld>
            <a:endParaRPr lang="en-IN"/>
          </a:p>
        </p:txBody>
      </p:sp>
      <p:sp>
        <p:nvSpPr>
          <p:cNvPr id="8" name="Footer Placeholder 7">
            <a:extLst>
              <a:ext uri="{FF2B5EF4-FFF2-40B4-BE49-F238E27FC236}">
                <a16:creationId xmlns:a16="http://schemas.microsoft.com/office/drawing/2014/main" xmlns="" id="{BDBE39C4-834D-4446-82CE-EA7DC2ECE724}"/>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FCE30B67-BBEE-4A4F-9531-8A168B5618D7}"/>
              </a:ext>
            </a:extLst>
          </p:cNvPr>
          <p:cNvSpPr>
            <a:spLocks noGrp="1"/>
          </p:cNvSpPr>
          <p:nvPr>
            <p:ph type="sldNum" sz="quarter" idx="12"/>
          </p:nvPr>
        </p:nvSpPr>
        <p:spPr/>
        <p:txBody>
          <a:bodyPr/>
          <a:lstStyle/>
          <a:p>
            <a:fld id="{E1A49980-9287-472C-8DB0-72F434A14662}" type="slidenum">
              <a:rPr lang="en-IN" smtClean="0"/>
              <a:pPr/>
              <a:t>‹#›</a:t>
            </a:fld>
            <a:endParaRPr lang="en-IN"/>
          </a:p>
        </p:txBody>
      </p:sp>
    </p:spTree>
    <p:extLst>
      <p:ext uri="{BB962C8B-B14F-4D97-AF65-F5344CB8AC3E}">
        <p14:creationId xmlns:p14="http://schemas.microsoft.com/office/powerpoint/2010/main" xmlns="" val="1750266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90E129-D66A-482F-A373-D9558A65828A}"/>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54243ECD-C1B7-4814-B082-8877D6B43146}"/>
              </a:ext>
            </a:extLst>
          </p:cNvPr>
          <p:cNvSpPr>
            <a:spLocks noGrp="1"/>
          </p:cNvSpPr>
          <p:nvPr>
            <p:ph type="dt" sz="half" idx="10"/>
          </p:nvPr>
        </p:nvSpPr>
        <p:spPr/>
        <p:txBody>
          <a:bodyPr/>
          <a:lstStyle/>
          <a:p>
            <a:fld id="{B329A4CB-3B5F-4030-8F5D-23804DDF441D}" type="datetimeFigureOut">
              <a:rPr lang="en-IN" smtClean="0"/>
              <a:pPr/>
              <a:t>23-02-2020</a:t>
            </a:fld>
            <a:endParaRPr lang="en-IN"/>
          </a:p>
        </p:txBody>
      </p:sp>
      <p:sp>
        <p:nvSpPr>
          <p:cNvPr id="4" name="Footer Placeholder 3">
            <a:extLst>
              <a:ext uri="{FF2B5EF4-FFF2-40B4-BE49-F238E27FC236}">
                <a16:creationId xmlns:a16="http://schemas.microsoft.com/office/drawing/2014/main" xmlns="" id="{A59C6481-C980-4A52-8138-1FF9FF481543}"/>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912A4976-4872-473D-BCF7-4BB78262DD9F}"/>
              </a:ext>
            </a:extLst>
          </p:cNvPr>
          <p:cNvSpPr>
            <a:spLocks noGrp="1"/>
          </p:cNvSpPr>
          <p:nvPr>
            <p:ph type="sldNum" sz="quarter" idx="12"/>
          </p:nvPr>
        </p:nvSpPr>
        <p:spPr/>
        <p:txBody>
          <a:bodyPr/>
          <a:lstStyle/>
          <a:p>
            <a:fld id="{E1A49980-9287-472C-8DB0-72F434A14662}" type="slidenum">
              <a:rPr lang="en-IN" smtClean="0"/>
              <a:pPr/>
              <a:t>‹#›</a:t>
            </a:fld>
            <a:endParaRPr lang="en-IN"/>
          </a:p>
        </p:txBody>
      </p:sp>
    </p:spTree>
    <p:extLst>
      <p:ext uri="{BB962C8B-B14F-4D97-AF65-F5344CB8AC3E}">
        <p14:creationId xmlns:p14="http://schemas.microsoft.com/office/powerpoint/2010/main" xmlns="" val="2011690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4E1A492-C79D-4047-B37C-50FCB401944D}"/>
              </a:ext>
            </a:extLst>
          </p:cNvPr>
          <p:cNvSpPr>
            <a:spLocks noGrp="1"/>
          </p:cNvSpPr>
          <p:nvPr>
            <p:ph type="dt" sz="half" idx="10"/>
          </p:nvPr>
        </p:nvSpPr>
        <p:spPr/>
        <p:txBody>
          <a:bodyPr/>
          <a:lstStyle/>
          <a:p>
            <a:fld id="{B329A4CB-3B5F-4030-8F5D-23804DDF441D}" type="datetimeFigureOut">
              <a:rPr lang="en-IN" smtClean="0"/>
              <a:pPr/>
              <a:t>23-02-2020</a:t>
            </a:fld>
            <a:endParaRPr lang="en-IN"/>
          </a:p>
        </p:txBody>
      </p:sp>
      <p:sp>
        <p:nvSpPr>
          <p:cNvPr id="3" name="Footer Placeholder 2">
            <a:extLst>
              <a:ext uri="{FF2B5EF4-FFF2-40B4-BE49-F238E27FC236}">
                <a16:creationId xmlns:a16="http://schemas.microsoft.com/office/drawing/2014/main" xmlns="" id="{AA9AFF90-9870-458E-9BA6-E906CF31C6D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64AB6A86-B177-418B-B8D7-065F82352474}"/>
              </a:ext>
            </a:extLst>
          </p:cNvPr>
          <p:cNvSpPr>
            <a:spLocks noGrp="1"/>
          </p:cNvSpPr>
          <p:nvPr>
            <p:ph type="sldNum" sz="quarter" idx="12"/>
          </p:nvPr>
        </p:nvSpPr>
        <p:spPr/>
        <p:txBody>
          <a:bodyPr/>
          <a:lstStyle/>
          <a:p>
            <a:fld id="{E1A49980-9287-472C-8DB0-72F434A14662}" type="slidenum">
              <a:rPr lang="en-IN" smtClean="0"/>
              <a:pPr/>
              <a:t>‹#›</a:t>
            </a:fld>
            <a:endParaRPr lang="en-IN"/>
          </a:p>
        </p:txBody>
      </p:sp>
    </p:spTree>
    <p:extLst>
      <p:ext uri="{BB962C8B-B14F-4D97-AF65-F5344CB8AC3E}">
        <p14:creationId xmlns:p14="http://schemas.microsoft.com/office/powerpoint/2010/main" xmlns="" val="2902448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98A17-4366-44F5-95CC-9D10D597D1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6EF39A64-BD86-4C74-9540-D2C237A5F6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E9A27102-5D56-463D-BDEF-BE23B2D62C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FB207283-A0B4-4352-AFE7-9DAB3BC329D8}"/>
              </a:ext>
            </a:extLst>
          </p:cNvPr>
          <p:cNvSpPr>
            <a:spLocks noGrp="1"/>
          </p:cNvSpPr>
          <p:nvPr>
            <p:ph type="dt" sz="half" idx="10"/>
          </p:nvPr>
        </p:nvSpPr>
        <p:spPr/>
        <p:txBody>
          <a:bodyPr/>
          <a:lstStyle/>
          <a:p>
            <a:fld id="{B329A4CB-3B5F-4030-8F5D-23804DDF441D}" type="datetimeFigureOut">
              <a:rPr lang="en-IN" smtClean="0"/>
              <a:pPr/>
              <a:t>23-02-2020</a:t>
            </a:fld>
            <a:endParaRPr lang="en-IN"/>
          </a:p>
        </p:txBody>
      </p:sp>
      <p:sp>
        <p:nvSpPr>
          <p:cNvPr id="6" name="Footer Placeholder 5">
            <a:extLst>
              <a:ext uri="{FF2B5EF4-FFF2-40B4-BE49-F238E27FC236}">
                <a16:creationId xmlns:a16="http://schemas.microsoft.com/office/drawing/2014/main" xmlns="" id="{EA35EFC2-CBDB-42FC-9A64-A2BCD221518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85312E94-0B0F-4FC9-B313-75B0E1A54784}"/>
              </a:ext>
            </a:extLst>
          </p:cNvPr>
          <p:cNvSpPr>
            <a:spLocks noGrp="1"/>
          </p:cNvSpPr>
          <p:nvPr>
            <p:ph type="sldNum" sz="quarter" idx="12"/>
          </p:nvPr>
        </p:nvSpPr>
        <p:spPr/>
        <p:txBody>
          <a:bodyPr/>
          <a:lstStyle/>
          <a:p>
            <a:fld id="{E1A49980-9287-472C-8DB0-72F434A14662}" type="slidenum">
              <a:rPr lang="en-IN" smtClean="0"/>
              <a:pPr/>
              <a:t>‹#›</a:t>
            </a:fld>
            <a:endParaRPr lang="en-IN"/>
          </a:p>
        </p:txBody>
      </p:sp>
    </p:spTree>
    <p:extLst>
      <p:ext uri="{BB962C8B-B14F-4D97-AF65-F5344CB8AC3E}">
        <p14:creationId xmlns:p14="http://schemas.microsoft.com/office/powerpoint/2010/main" xmlns="" val="1824325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009FF1-0D42-4212-83FA-AF5C4CBC8F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93FC0101-E828-4915-92FA-C88C9CF8FD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9D240026-710B-4E5D-8DCF-202B9C6592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3CCDF23-6910-40B5-A20D-FA3444DF5D79}"/>
              </a:ext>
            </a:extLst>
          </p:cNvPr>
          <p:cNvSpPr>
            <a:spLocks noGrp="1"/>
          </p:cNvSpPr>
          <p:nvPr>
            <p:ph type="dt" sz="half" idx="10"/>
          </p:nvPr>
        </p:nvSpPr>
        <p:spPr/>
        <p:txBody>
          <a:bodyPr/>
          <a:lstStyle/>
          <a:p>
            <a:fld id="{B329A4CB-3B5F-4030-8F5D-23804DDF441D}" type="datetimeFigureOut">
              <a:rPr lang="en-IN" smtClean="0"/>
              <a:pPr/>
              <a:t>23-02-2020</a:t>
            </a:fld>
            <a:endParaRPr lang="en-IN"/>
          </a:p>
        </p:txBody>
      </p:sp>
      <p:sp>
        <p:nvSpPr>
          <p:cNvPr id="6" name="Footer Placeholder 5">
            <a:extLst>
              <a:ext uri="{FF2B5EF4-FFF2-40B4-BE49-F238E27FC236}">
                <a16:creationId xmlns:a16="http://schemas.microsoft.com/office/drawing/2014/main" xmlns="" id="{CC51770E-3751-4157-A35B-5319A91D9D5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0C89CB87-438D-45B1-A307-3607AC1B78DE}"/>
              </a:ext>
            </a:extLst>
          </p:cNvPr>
          <p:cNvSpPr>
            <a:spLocks noGrp="1"/>
          </p:cNvSpPr>
          <p:nvPr>
            <p:ph type="sldNum" sz="quarter" idx="12"/>
          </p:nvPr>
        </p:nvSpPr>
        <p:spPr/>
        <p:txBody>
          <a:bodyPr/>
          <a:lstStyle/>
          <a:p>
            <a:fld id="{E1A49980-9287-472C-8DB0-72F434A14662}" type="slidenum">
              <a:rPr lang="en-IN" smtClean="0"/>
              <a:pPr/>
              <a:t>‹#›</a:t>
            </a:fld>
            <a:endParaRPr lang="en-IN"/>
          </a:p>
        </p:txBody>
      </p:sp>
    </p:spTree>
    <p:extLst>
      <p:ext uri="{BB962C8B-B14F-4D97-AF65-F5344CB8AC3E}">
        <p14:creationId xmlns:p14="http://schemas.microsoft.com/office/powerpoint/2010/main" xmlns="" val="3441706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596ED9A-2046-4E5F-8AB4-5F12E50079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55FF4E7B-48CA-4F95-B236-026AE93490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6E0BE6FC-5863-4CFB-B8A9-57B322484C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29A4CB-3B5F-4030-8F5D-23804DDF441D}" type="datetimeFigureOut">
              <a:rPr lang="en-IN" smtClean="0"/>
              <a:pPr/>
              <a:t>23-02-2020</a:t>
            </a:fld>
            <a:endParaRPr lang="en-IN"/>
          </a:p>
        </p:txBody>
      </p:sp>
      <p:sp>
        <p:nvSpPr>
          <p:cNvPr id="5" name="Footer Placeholder 4">
            <a:extLst>
              <a:ext uri="{FF2B5EF4-FFF2-40B4-BE49-F238E27FC236}">
                <a16:creationId xmlns:a16="http://schemas.microsoft.com/office/drawing/2014/main" xmlns="" id="{072D37C6-5D22-495F-93CE-62FA83ECF1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20BE0077-2CE8-47FA-8B09-A794295300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A49980-9287-472C-8DB0-72F434A14662}" type="slidenum">
              <a:rPr lang="en-IN" smtClean="0"/>
              <a:pPr/>
              <a:t>‹#›</a:t>
            </a:fld>
            <a:endParaRPr lang="en-IN"/>
          </a:p>
        </p:txBody>
      </p:sp>
    </p:spTree>
    <p:extLst>
      <p:ext uri="{BB962C8B-B14F-4D97-AF65-F5344CB8AC3E}">
        <p14:creationId xmlns:p14="http://schemas.microsoft.com/office/powerpoint/2010/main" xmlns="" val="111601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EE146F-8E75-41FE-ADAD-E5DABF4650F1}"/>
              </a:ext>
            </a:extLst>
          </p:cNvPr>
          <p:cNvSpPr>
            <a:spLocks noGrp="1"/>
          </p:cNvSpPr>
          <p:nvPr>
            <p:ph type="ctrTitle"/>
          </p:nvPr>
        </p:nvSpPr>
        <p:spPr>
          <a:xfrm>
            <a:off x="685800" y="958467"/>
            <a:ext cx="10922000" cy="4680333"/>
          </a:xfrm>
        </p:spPr>
        <p:txBody>
          <a:bodyPr>
            <a:normAutofit fontScale="90000"/>
          </a:bodyPr>
          <a:lstStyle/>
          <a:p>
            <a:r>
              <a:rPr lang="en-US" dirty="0"/>
              <a:t>52 </a:t>
            </a:r>
            <a:r>
              <a:rPr lang="en-US" dirty="0" err="1"/>
              <a:t>yr</a:t>
            </a:r>
            <a:r>
              <a:rPr lang="en-US" dirty="0"/>
              <a:t> old </a:t>
            </a:r>
            <a:r>
              <a:rPr lang="en-US" b="1" dirty="0"/>
              <a:t>obese</a:t>
            </a:r>
            <a:r>
              <a:rPr lang="en-US" dirty="0"/>
              <a:t> woman</a:t>
            </a:r>
            <a:br>
              <a:rPr lang="en-US" dirty="0"/>
            </a:br>
            <a:r>
              <a:rPr lang="en-US" dirty="0"/>
              <a:t>BMI 32kg/m2</a:t>
            </a:r>
            <a:br>
              <a:rPr lang="en-US" dirty="0"/>
            </a:br>
            <a:r>
              <a:rPr lang="en-US" dirty="0"/>
              <a:t>Type 2 </a:t>
            </a:r>
            <a:r>
              <a:rPr lang="en-US" b="1" dirty="0"/>
              <a:t>DM</a:t>
            </a:r>
            <a:r>
              <a:rPr lang="en-US" dirty="0"/>
              <a:t> on Insulin Pump 15 </a:t>
            </a:r>
            <a:r>
              <a:rPr lang="en-US" dirty="0" err="1"/>
              <a:t>yrs</a:t>
            </a:r>
            <a:r>
              <a:rPr lang="en-US" dirty="0"/>
              <a:t/>
            </a:r>
            <a:br>
              <a:rPr lang="en-US" dirty="0"/>
            </a:br>
            <a:r>
              <a:rPr lang="en-US" b="1" dirty="0"/>
              <a:t>HTN</a:t>
            </a:r>
            <a:r>
              <a:rPr lang="en-US" dirty="0"/>
              <a:t> on Losartan 40mg and Amlodipine 10mg 1 0yrs</a:t>
            </a:r>
            <a:br>
              <a:rPr lang="en-US" dirty="0"/>
            </a:br>
            <a:r>
              <a:rPr lang="en-US" dirty="0"/>
              <a:t>Shoulder </a:t>
            </a:r>
            <a:r>
              <a:rPr lang="en-US" b="1" dirty="0"/>
              <a:t>Arthroscopy</a:t>
            </a:r>
            <a:endParaRPr lang="en-IN" b="1" dirty="0"/>
          </a:p>
        </p:txBody>
      </p:sp>
      <p:sp>
        <p:nvSpPr>
          <p:cNvPr id="3" name="Subtitle 2">
            <a:extLst>
              <a:ext uri="{FF2B5EF4-FFF2-40B4-BE49-F238E27FC236}">
                <a16:creationId xmlns:a16="http://schemas.microsoft.com/office/drawing/2014/main" xmlns="" id="{C65F0FA6-64E8-437B-8B0A-3607F38837AB}"/>
              </a:ext>
            </a:extLst>
          </p:cNvPr>
          <p:cNvSpPr>
            <a:spLocks noGrp="1"/>
          </p:cNvSpPr>
          <p:nvPr>
            <p:ph type="subTitle" idx="1"/>
          </p:nvPr>
        </p:nvSpPr>
        <p:spPr>
          <a:xfrm>
            <a:off x="1524000" y="6202495"/>
            <a:ext cx="9144000" cy="484743"/>
          </a:xfrm>
        </p:spPr>
        <p:txBody>
          <a:bodyPr/>
          <a:lstStyle/>
          <a:p>
            <a:r>
              <a:rPr lang="en-US" dirty="0" err="1"/>
              <a:t>Dr.Mary</a:t>
            </a:r>
            <a:r>
              <a:rPr lang="en-US" dirty="0"/>
              <a:t> Thomas</a:t>
            </a:r>
            <a:endParaRPr lang="en-IN" dirty="0"/>
          </a:p>
        </p:txBody>
      </p:sp>
    </p:spTree>
    <p:extLst>
      <p:ext uri="{BB962C8B-B14F-4D97-AF65-F5344CB8AC3E}">
        <p14:creationId xmlns:p14="http://schemas.microsoft.com/office/powerpoint/2010/main" xmlns="" val="3761065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B554D4-F74C-4CBC-B7DF-33C8ABE86833}"/>
              </a:ext>
            </a:extLst>
          </p:cNvPr>
          <p:cNvSpPr>
            <a:spLocks noGrp="1"/>
          </p:cNvSpPr>
          <p:nvPr>
            <p:ph type="title"/>
          </p:nvPr>
        </p:nvSpPr>
        <p:spPr/>
        <p:txBody>
          <a:bodyPr/>
          <a:lstStyle/>
          <a:p>
            <a:r>
              <a:rPr lang="en-US" dirty="0"/>
              <a:t>Premedication </a:t>
            </a:r>
            <a:r>
              <a:rPr lang="en-US"/>
              <a:t>orders?</a:t>
            </a:r>
            <a:endParaRPr lang="en-IN" dirty="0"/>
          </a:p>
        </p:txBody>
      </p:sp>
    </p:spTree>
    <p:extLst>
      <p:ext uri="{BB962C8B-B14F-4D97-AF65-F5344CB8AC3E}">
        <p14:creationId xmlns:p14="http://schemas.microsoft.com/office/powerpoint/2010/main" xmlns="" val="1352438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24FB304-D07D-4B65-B80E-300AEA258D8A}"/>
              </a:ext>
            </a:extLst>
          </p:cNvPr>
          <p:cNvSpPr>
            <a:spLocks noGrp="1"/>
          </p:cNvSpPr>
          <p:nvPr>
            <p:ph type="title"/>
          </p:nvPr>
        </p:nvSpPr>
        <p:spPr>
          <a:xfrm>
            <a:off x="954809" y="0"/>
            <a:ext cx="11831781" cy="6492875"/>
          </a:xfrm>
        </p:spPr>
        <p:txBody>
          <a:bodyPr>
            <a:normAutofit/>
          </a:bodyPr>
          <a:lstStyle/>
          <a:p>
            <a:r>
              <a:rPr lang="en-US" dirty="0"/>
              <a:t/>
            </a:r>
            <a:br>
              <a:rPr lang="en-US" dirty="0"/>
            </a:br>
            <a:r>
              <a:rPr lang="en-US" dirty="0"/>
              <a:t>Will you give anxiolytics</a:t>
            </a:r>
            <a:br>
              <a:rPr lang="en-US" dirty="0"/>
            </a:br>
            <a:r>
              <a:rPr lang="en-US" dirty="0"/>
              <a:t>DVT prophylaxis </a:t>
            </a:r>
            <a:br>
              <a:rPr lang="en-US" dirty="0"/>
            </a:br>
            <a:r>
              <a:rPr lang="en-US" dirty="0"/>
              <a:t>Choice of antiemetic and antacid </a:t>
            </a:r>
            <a:br>
              <a:rPr lang="en-US" dirty="0"/>
            </a:br>
            <a:r>
              <a:rPr lang="en-US" dirty="0"/>
              <a:t>Insulin orders. </a:t>
            </a:r>
            <a:br>
              <a:rPr lang="en-US" dirty="0"/>
            </a:br>
            <a:r>
              <a:rPr lang="en-US" dirty="0"/>
              <a:t>Antihypertensives withhold or continue</a:t>
            </a:r>
            <a:br>
              <a:rPr lang="en-US" dirty="0"/>
            </a:br>
            <a:r>
              <a:rPr lang="en-US" dirty="0"/>
              <a:t>Repeat inv-</a:t>
            </a:r>
            <a:br>
              <a:rPr lang="en-US" dirty="0"/>
            </a:br>
            <a:r>
              <a:rPr lang="en-US" dirty="0"/>
              <a:t>Informed high risk consent for what problems?</a:t>
            </a:r>
            <a:br>
              <a:rPr lang="en-US" dirty="0"/>
            </a:br>
            <a:r>
              <a:rPr lang="en-US" dirty="0"/>
              <a:t>GA/Regional </a:t>
            </a:r>
            <a:br>
              <a:rPr lang="en-US" dirty="0"/>
            </a:br>
            <a:endParaRPr lang="en-IN" dirty="0"/>
          </a:p>
        </p:txBody>
      </p:sp>
    </p:spTree>
    <p:extLst>
      <p:ext uri="{BB962C8B-B14F-4D97-AF65-F5344CB8AC3E}">
        <p14:creationId xmlns:p14="http://schemas.microsoft.com/office/powerpoint/2010/main" xmlns="" val="1714496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0E0291-4062-4C12-9148-A007A1F67FAB}"/>
              </a:ext>
            </a:extLst>
          </p:cNvPr>
          <p:cNvSpPr>
            <a:spLocks noGrp="1"/>
          </p:cNvSpPr>
          <p:nvPr>
            <p:ph type="title"/>
          </p:nvPr>
        </p:nvSpPr>
        <p:spPr>
          <a:xfrm>
            <a:off x="952500" y="2981325"/>
            <a:ext cx="10515600" cy="1325563"/>
          </a:xfrm>
        </p:spPr>
        <p:txBody>
          <a:bodyPr>
            <a:normAutofit fontScale="90000"/>
          </a:bodyPr>
          <a:lstStyle/>
          <a:p>
            <a:pPr lvl="0"/>
            <a:r>
              <a:rPr lang="en-US" b="1" dirty="0"/>
              <a:t>Will you give anxiolytics? </a:t>
            </a:r>
            <a:r>
              <a:rPr lang="en-US" sz="3100" dirty="0"/>
              <a:t>Benzodiazepines  decrease </a:t>
            </a:r>
            <a:r>
              <a:rPr lang="en-US" sz="3100" dirty="0" err="1"/>
              <a:t>ACTh</a:t>
            </a:r>
            <a:r>
              <a:rPr lang="en-US" sz="3100" dirty="0"/>
              <a:t> release so decrease blood glucose</a:t>
            </a:r>
            <a:r>
              <a:rPr lang="en-IN" dirty="0"/>
              <a:t/>
            </a:r>
            <a:br>
              <a:rPr lang="en-IN" dirty="0"/>
            </a:br>
            <a:r>
              <a:rPr lang="en-US" b="1" dirty="0"/>
              <a:t>DVT prophylaxis</a:t>
            </a:r>
            <a:r>
              <a:rPr lang="en-US" dirty="0"/>
              <a:t> ?LMWH</a:t>
            </a:r>
            <a:r>
              <a:rPr lang="en-IN" dirty="0"/>
              <a:t/>
            </a:r>
            <a:br>
              <a:rPr lang="en-IN" dirty="0"/>
            </a:br>
            <a:r>
              <a:rPr lang="en-US" b="1" dirty="0"/>
              <a:t>Choice of antiemetic </a:t>
            </a:r>
            <a:r>
              <a:rPr lang="en-US" sz="3100" dirty="0"/>
              <a:t>5HT3blocker CTZ -increased incidence in peripheral  nerve block, DM , ? </a:t>
            </a:r>
            <a:r>
              <a:rPr lang="en-IN" dirty="0"/>
              <a:t/>
            </a:r>
            <a:br>
              <a:rPr lang="en-IN" dirty="0"/>
            </a:br>
            <a:r>
              <a:rPr lang="en-US" b="1" dirty="0"/>
              <a:t>Insulin orders</a:t>
            </a:r>
            <a:r>
              <a:rPr lang="en-US" dirty="0"/>
              <a:t>. </a:t>
            </a:r>
            <a:r>
              <a:rPr lang="en-US" sz="3100" dirty="0"/>
              <a:t>document insulin pump- Glucose </a:t>
            </a:r>
            <a:r>
              <a:rPr lang="en-US" sz="3100" dirty="0" err="1"/>
              <a:t>containingFluid</a:t>
            </a:r>
            <a:r>
              <a:rPr lang="en-US" sz="3100" dirty="0"/>
              <a:t> 2 </a:t>
            </a:r>
            <a:r>
              <a:rPr lang="en-US" sz="3100" dirty="0" err="1"/>
              <a:t>hrs</a:t>
            </a:r>
            <a:r>
              <a:rPr lang="en-US" sz="3100" dirty="0"/>
              <a:t> before surgery if </a:t>
            </a:r>
            <a:r>
              <a:rPr lang="en-US" sz="3100" dirty="0" err="1"/>
              <a:t>hypoglycemic.Blood</a:t>
            </a:r>
            <a:r>
              <a:rPr lang="en-US" sz="3100" dirty="0"/>
              <a:t> </a:t>
            </a:r>
            <a:r>
              <a:rPr lang="en-US" sz="3100" dirty="0" err="1"/>
              <a:t>glu</a:t>
            </a:r>
            <a:r>
              <a:rPr lang="en-US" sz="3100" dirty="0"/>
              <a:t> &lt;70 should consume1g fast acting carbohydrate.one gm glucose raises by 5gm/dl</a:t>
            </a:r>
            <a:r>
              <a:rPr lang="en-IN" sz="3100" dirty="0"/>
              <a:t/>
            </a:r>
            <a:br>
              <a:rPr lang="en-IN" sz="3100" dirty="0"/>
            </a:br>
            <a:r>
              <a:rPr lang="en-IN" dirty="0"/>
              <a:t/>
            </a:r>
            <a:br>
              <a:rPr lang="en-IN" dirty="0"/>
            </a:br>
            <a:endParaRPr lang="en-IN" dirty="0"/>
          </a:p>
        </p:txBody>
      </p:sp>
    </p:spTree>
    <p:extLst>
      <p:ext uri="{BB962C8B-B14F-4D97-AF65-F5344CB8AC3E}">
        <p14:creationId xmlns:p14="http://schemas.microsoft.com/office/powerpoint/2010/main" xmlns="" val="204139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26D2A3-E984-471A-A39B-BD53EF4F1C0C}"/>
              </a:ext>
            </a:extLst>
          </p:cNvPr>
          <p:cNvSpPr>
            <a:spLocks noGrp="1"/>
          </p:cNvSpPr>
          <p:nvPr>
            <p:ph type="title"/>
          </p:nvPr>
        </p:nvSpPr>
        <p:spPr>
          <a:xfrm>
            <a:off x="838200" y="3133725"/>
            <a:ext cx="10515600" cy="1325563"/>
          </a:xfrm>
        </p:spPr>
        <p:txBody>
          <a:bodyPr>
            <a:normAutofit fontScale="90000"/>
          </a:bodyPr>
          <a:lstStyle/>
          <a:p>
            <a:r>
              <a:rPr lang="en-US" sz="3600" b="1" dirty="0"/>
              <a:t>Antihypertensives</a:t>
            </a:r>
            <a:r>
              <a:rPr lang="en-US" sz="3600" dirty="0"/>
              <a:t> withhold or continue </a:t>
            </a:r>
            <a:br>
              <a:rPr lang="en-US" sz="3600" dirty="0"/>
            </a:br>
            <a:r>
              <a:rPr lang="en-US" sz="3100" dirty="0"/>
              <a:t>It is reasonable to hold ACE inhibitors and ARBs for a period of 24 hours prior to surgery or administer the evening dose on the day before surgery (and not on the morning of surgery)</a:t>
            </a:r>
            <a:r>
              <a:rPr lang="en-IN" sz="3100" dirty="0"/>
              <a:t/>
            </a:r>
            <a:br>
              <a:rPr lang="en-IN" sz="3100" dirty="0"/>
            </a:br>
            <a:r>
              <a:rPr lang="en-US" sz="3100" dirty="0"/>
              <a:t>withholding these agents on the morning of noncardiac surgery was associated with a decreased incidence of intraoperative hypotension compared with administration</a:t>
            </a:r>
            <a:r>
              <a:rPr lang="en-IN" sz="3100" dirty="0"/>
              <a:t/>
            </a:r>
            <a:br>
              <a:rPr lang="en-IN" sz="3100" dirty="0"/>
            </a:br>
            <a:r>
              <a:rPr lang="en-US" sz="3100" dirty="0"/>
              <a:t>Repeat inv-</a:t>
            </a:r>
            <a:r>
              <a:rPr lang="en-IN" sz="3100" dirty="0"/>
              <a:t/>
            </a:r>
            <a:br>
              <a:rPr lang="en-IN" sz="3100" dirty="0"/>
            </a:br>
            <a:r>
              <a:rPr lang="en-US" sz="3100" dirty="0"/>
              <a:t>Informed high risk consent for all perioperative  problems</a:t>
            </a:r>
            <a:r>
              <a:rPr lang="en-IN" sz="3100" dirty="0"/>
              <a:t/>
            </a:r>
            <a:br>
              <a:rPr lang="en-IN" sz="3100" dirty="0"/>
            </a:br>
            <a:r>
              <a:rPr lang="en-US" sz="3100" b="1" dirty="0"/>
              <a:t>GA/Regional   choice</a:t>
            </a:r>
            <a:r>
              <a:rPr lang="en-IN" sz="3100" dirty="0"/>
              <a:t/>
            </a:r>
            <a:br>
              <a:rPr lang="en-IN" sz="3100" dirty="0"/>
            </a:br>
            <a:endParaRPr lang="en-IN" sz="3100" dirty="0"/>
          </a:p>
        </p:txBody>
      </p:sp>
    </p:spTree>
    <p:extLst>
      <p:ext uri="{BB962C8B-B14F-4D97-AF65-F5344CB8AC3E}">
        <p14:creationId xmlns:p14="http://schemas.microsoft.com/office/powerpoint/2010/main" xmlns="" val="4184368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E3B305-BEAA-4D24-801F-E9D674234026}"/>
              </a:ext>
            </a:extLst>
          </p:cNvPr>
          <p:cNvSpPr>
            <a:spLocks noGrp="1"/>
          </p:cNvSpPr>
          <p:nvPr>
            <p:ph type="title"/>
          </p:nvPr>
        </p:nvSpPr>
        <p:spPr/>
        <p:txBody>
          <a:bodyPr/>
          <a:lstStyle/>
          <a:p>
            <a:r>
              <a:rPr lang="en-US" dirty="0"/>
              <a:t>When will you postpone the surgery?</a:t>
            </a:r>
            <a:endParaRPr lang="en-IN" dirty="0"/>
          </a:p>
        </p:txBody>
      </p:sp>
    </p:spTree>
    <p:extLst>
      <p:ext uri="{BB962C8B-B14F-4D97-AF65-F5344CB8AC3E}">
        <p14:creationId xmlns:p14="http://schemas.microsoft.com/office/powerpoint/2010/main" xmlns="" val="4081305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E3233E-0727-4FA4-AEA5-F9F1E8A908AA}"/>
              </a:ext>
            </a:extLst>
          </p:cNvPr>
          <p:cNvSpPr>
            <a:spLocks noGrp="1"/>
          </p:cNvSpPr>
          <p:nvPr>
            <p:ph type="title"/>
          </p:nvPr>
        </p:nvSpPr>
        <p:spPr/>
        <p:txBody>
          <a:bodyPr/>
          <a:lstStyle/>
          <a:p>
            <a:r>
              <a:rPr lang="en-US"/>
              <a:t>Bp&gt;180/110</a:t>
            </a:r>
            <a:br>
              <a:rPr lang="en-US"/>
            </a:br>
            <a:r>
              <a:rPr lang="en-US"/>
              <a:t>Sugar&gt;400</a:t>
            </a:r>
            <a:endParaRPr lang="en-IN" dirty="0"/>
          </a:p>
        </p:txBody>
      </p:sp>
    </p:spTree>
    <p:extLst>
      <p:ext uri="{BB962C8B-B14F-4D97-AF65-F5344CB8AC3E}">
        <p14:creationId xmlns:p14="http://schemas.microsoft.com/office/powerpoint/2010/main" xmlns="" val="501682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6585EC-E580-4D80-99E4-1EF9FA249EFF}"/>
              </a:ext>
            </a:extLst>
          </p:cNvPr>
          <p:cNvSpPr>
            <a:spLocks noGrp="1"/>
          </p:cNvSpPr>
          <p:nvPr>
            <p:ph type="title"/>
          </p:nvPr>
        </p:nvSpPr>
        <p:spPr/>
        <p:txBody>
          <a:bodyPr/>
          <a:lstStyle/>
          <a:p>
            <a:r>
              <a:rPr lang="en-US" dirty="0"/>
              <a:t>What will you do on receiving the patient in OT in the holding area?</a:t>
            </a:r>
            <a:endParaRPr lang="en-IN" dirty="0"/>
          </a:p>
        </p:txBody>
      </p:sp>
    </p:spTree>
    <p:extLst>
      <p:ext uri="{BB962C8B-B14F-4D97-AF65-F5344CB8AC3E}">
        <p14:creationId xmlns:p14="http://schemas.microsoft.com/office/powerpoint/2010/main" xmlns="" val="1890043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31A195E9-EA68-482C-A79E-A34B130E1D9D}"/>
              </a:ext>
            </a:extLst>
          </p:cNvPr>
          <p:cNvSpPr>
            <a:spLocks noGrp="1"/>
          </p:cNvSpPr>
          <p:nvPr>
            <p:ph type="title"/>
          </p:nvPr>
        </p:nvSpPr>
        <p:spPr>
          <a:xfrm>
            <a:off x="419100" y="1297917"/>
            <a:ext cx="11150600" cy="4081117"/>
          </a:xfrm>
          <a:prstGeom prst="rect">
            <a:avLst/>
          </a:prstGeom>
        </p:spPr>
        <p:txBody>
          <a:bodyPr wrap="square">
            <a:spAutoFit/>
          </a:bodyPr>
          <a:lstStyle/>
          <a:p>
            <a:pPr lvl="0"/>
            <a:r>
              <a:rPr lang="en-US" sz="3600" b="1" dirty="0"/>
              <a:t>M</a:t>
            </a:r>
            <a:r>
              <a:rPr lang="en-US" sz="2800" b="1" dirty="0"/>
              <a:t>ark cricothyroid membrane </a:t>
            </a:r>
            <a:r>
              <a:rPr lang="en-US" sz="2800" dirty="0"/>
              <a:t>with Ultrasound for emergency FONA</a:t>
            </a:r>
            <a:br>
              <a:rPr lang="en-US" sz="2800" dirty="0"/>
            </a:br>
            <a:r>
              <a:rPr lang="en-IN" sz="2800" dirty="0"/>
              <a:t/>
            </a:r>
            <a:br>
              <a:rPr lang="en-IN" sz="2800" dirty="0"/>
            </a:br>
            <a:r>
              <a:rPr lang="en-US" sz="2800" b="1" dirty="0"/>
              <a:t>Insulin pump- </a:t>
            </a:r>
            <a:r>
              <a:rPr lang="en-US" sz="2800" dirty="0"/>
              <a:t>Document presence of pump in chart and </a:t>
            </a:r>
            <a:r>
              <a:rPr lang="en-US" sz="2800" dirty="0" err="1"/>
              <a:t>location.look</a:t>
            </a:r>
            <a:r>
              <a:rPr lang="en-US" sz="2800" dirty="0"/>
              <a:t> for inflammation and leak.</a:t>
            </a:r>
            <a:br>
              <a:rPr lang="en-US" sz="2800" dirty="0"/>
            </a:br>
            <a:r>
              <a:rPr lang="en-US" sz="2800" dirty="0"/>
              <a:t> Check Blood glucose in preop area.</a:t>
            </a:r>
            <a:r>
              <a:rPr lang="en-IN" sz="2800" dirty="0"/>
              <a:t/>
            </a:r>
            <a:br>
              <a:rPr lang="en-IN" sz="2800" dirty="0"/>
            </a:br>
            <a:r>
              <a:rPr lang="en-US" sz="2800" dirty="0"/>
              <a:t>If BG&lt;70 give iv2 </a:t>
            </a:r>
            <a:r>
              <a:rPr lang="en-US" sz="2800" dirty="0" err="1"/>
              <a:t>dex</a:t>
            </a:r>
            <a:r>
              <a:rPr lang="en-US" sz="2800" dirty="0"/>
              <a:t> 12.-25 ml iv and recheck.</a:t>
            </a:r>
            <a:r>
              <a:rPr lang="en-IN" sz="2800" dirty="0"/>
              <a:t/>
            </a:r>
            <a:br>
              <a:rPr lang="en-IN" sz="2800" dirty="0"/>
            </a:br>
            <a:r>
              <a:rPr lang="en-US" sz="2800" dirty="0"/>
              <a:t>If hyperglycemia ask patient to give bolus acc to usual regime before sedating him</a:t>
            </a:r>
            <a:r>
              <a:rPr lang="en-IN" sz="2800" dirty="0"/>
              <a:t/>
            </a:r>
            <a:br>
              <a:rPr lang="en-IN" sz="2800" dirty="0"/>
            </a:br>
            <a:r>
              <a:rPr lang="en-US" sz="2800" dirty="0"/>
              <a:t>If &gt;300 disconnect and start IV insulin. if not using give back to family</a:t>
            </a:r>
            <a:r>
              <a:rPr lang="en-IN" sz="2800" dirty="0"/>
              <a:t/>
            </a:r>
            <a:br>
              <a:rPr lang="en-IN" sz="2800" dirty="0"/>
            </a:br>
            <a:r>
              <a:rPr lang="en-US" sz="2800" b="1" dirty="0"/>
              <a:t>Check BP</a:t>
            </a:r>
            <a:r>
              <a:rPr lang="en-US" sz="2800" dirty="0"/>
              <a:t> -IV sedation /Antihypertensives/Anxiolytics</a:t>
            </a:r>
            <a:endParaRPr lang="en-IN" sz="2800" dirty="0"/>
          </a:p>
        </p:txBody>
      </p:sp>
    </p:spTree>
    <p:extLst>
      <p:ext uri="{BB962C8B-B14F-4D97-AF65-F5344CB8AC3E}">
        <p14:creationId xmlns:p14="http://schemas.microsoft.com/office/powerpoint/2010/main" xmlns="" val="2739202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C0C259-B807-4FE7-A78B-5322C4B267C6}"/>
              </a:ext>
            </a:extLst>
          </p:cNvPr>
          <p:cNvSpPr>
            <a:spLocks noGrp="1"/>
          </p:cNvSpPr>
          <p:nvPr>
            <p:ph type="title"/>
          </p:nvPr>
        </p:nvSpPr>
        <p:spPr/>
        <p:txBody>
          <a:bodyPr/>
          <a:lstStyle/>
          <a:p>
            <a:r>
              <a:rPr lang="en-US" dirty="0"/>
              <a:t>What is your plan of anesthesia?</a:t>
            </a:r>
            <a:br>
              <a:rPr lang="en-US" dirty="0"/>
            </a:br>
            <a:r>
              <a:rPr lang="en-US" dirty="0"/>
              <a:t>How will you prepare the OT?</a:t>
            </a:r>
            <a:endParaRPr lang="en-IN" dirty="0"/>
          </a:p>
        </p:txBody>
      </p:sp>
    </p:spTree>
    <p:extLst>
      <p:ext uri="{BB962C8B-B14F-4D97-AF65-F5344CB8AC3E}">
        <p14:creationId xmlns:p14="http://schemas.microsoft.com/office/powerpoint/2010/main" xmlns="" val="982032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900D94-290A-4CFC-8FAA-92C548F93965}"/>
              </a:ext>
            </a:extLst>
          </p:cNvPr>
          <p:cNvSpPr>
            <a:spLocks noGrp="1"/>
          </p:cNvSpPr>
          <p:nvPr>
            <p:ph type="title"/>
          </p:nvPr>
        </p:nvSpPr>
        <p:spPr>
          <a:xfrm>
            <a:off x="660400" y="2371725"/>
            <a:ext cx="10515600" cy="1325563"/>
          </a:xfrm>
        </p:spPr>
        <p:txBody>
          <a:bodyPr>
            <a:normAutofit fontScale="90000"/>
          </a:bodyPr>
          <a:lstStyle/>
          <a:p>
            <a:pPr lvl="0"/>
            <a:r>
              <a:rPr lang="en-US" dirty="0"/>
              <a:t>Extra equipment will you keep ready-difficult airway awake intubation/semi </a:t>
            </a:r>
            <a:r>
              <a:rPr lang="en-US" dirty="0" err="1"/>
              <a:t>recumbant</a:t>
            </a:r>
            <a:r>
              <a:rPr lang="en-IN" dirty="0"/>
              <a:t/>
            </a:r>
            <a:br>
              <a:rPr lang="en-IN" dirty="0"/>
            </a:br>
            <a:r>
              <a:rPr lang="en-US" dirty="0"/>
              <a:t>Advantages of GA/block</a:t>
            </a:r>
            <a:r>
              <a:rPr lang="en-IN" dirty="0"/>
              <a:t/>
            </a:r>
            <a:br>
              <a:rPr lang="en-IN" dirty="0"/>
            </a:br>
            <a:r>
              <a:rPr lang="en-US" dirty="0"/>
              <a:t>GA ETT/SGA or sedation </a:t>
            </a:r>
            <a:r>
              <a:rPr lang="en-IN" dirty="0"/>
              <a:t/>
            </a:r>
            <a:br>
              <a:rPr lang="en-IN" dirty="0"/>
            </a:br>
            <a:r>
              <a:rPr lang="en-US" dirty="0"/>
              <a:t>Problem of positioning-BCP/LD</a:t>
            </a:r>
            <a:r>
              <a:rPr lang="en-IN" dirty="0"/>
              <a:t/>
            </a:r>
            <a:br>
              <a:rPr lang="en-IN" dirty="0"/>
            </a:br>
            <a:r>
              <a:rPr lang="en-US" dirty="0"/>
              <a:t>Extra large BP cuff /Arterial </a:t>
            </a:r>
            <a:r>
              <a:rPr lang="en-US" dirty="0" err="1"/>
              <a:t>canulation</a:t>
            </a:r>
            <a:r>
              <a:rPr lang="en-US" dirty="0"/>
              <a:t/>
            </a:r>
            <a:br>
              <a:rPr lang="en-US" dirty="0"/>
            </a:br>
            <a:r>
              <a:rPr lang="en-US" dirty="0"/>
              <a:t>stockings/Compression stockings</a:t>
            </a:r>
            <a:r>
              <a:rPr lang="en-IN" dirty="0"/>
              <a:t/>
            </a:r>
            <a:br>
              <a:rPr lang="en-IN" dirty="0"/>
            </a:br>
            <a:r>
              <a:rPr lang="en-US" dirty="0"/>
              <a:t>Monitoring cerebral perfusion MAP&gt;60 </a:t>
            </a:r>
            <a:r>
              <a:rPr lang="en-US" dirty="0" err="1"/>
              <a:t>atEAM</a:t>
            </a:r>
            <a:r>
              <a:rPr lang="en-US" dirty="0"/>
              <a:t> rSO2</a:t>
            </a:r>
            <a:r>
              <a:rPr lang="en-IN" dirty="0"/>
              <a:t/>
            </a:r>
            <a:br>
              <a:rPr lang="en-IN" dirty="0"/>
            </a:br>
            <a:r>
              <a:rPr lang="en-US" dirty="0"/>
              <a:t>Sevoflurane  increases blood </a:t>
            </a:r>
            <a:r>
              <a:rPr lang="en-US" dirty="0" err="1"/>
              <a:t>sugar,des</a:t>
            </a:r>
            <a:r>
              <a:rPr lang="en-US" dirty="0"/>
              <a:t> good for obesity early recovery</a:t>
            </a:r>
            <a:endParaRPr lang="en-IN" dirty="0"/>
          </a:p>
        </p:txBody>
      </p:sp>
    </p:spTree>
    <p:extLst>
      <p:ext uri="{BB962C8B-B14F-4D97-AF65-F5344CB8AC3E}">
        <p14:creationId xmlns:p14="http://schemas.microsoft.com/office/powerpoint/2010/main" xmlns="" val="3460777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657359D-36AC-408C-AB03-155EE218B361}"/>
              </a:ext>
            </a:extLst>
          </p:cNvPr>
          <p:cNvSpPr>
            <a:spLocks noGrp="1"/>
          </p:cNvSpPr>
          <p:nvPr>
            <p:ph type="title"/>
          </p:nvPr>
        </p:nvSpPr>
        <p:spPr>
          <a:xfrm>
            <a:off x="838200" y="365125"/>
            <a:ext cx="10515600" cy="5616575"/>
          </a:xfrm>
        </p:spPr>
        <p:txBody>
          <a:bodyPr>
            <a:normAutofit/>
          </a:bodyPr>
          <a:lstStyle/>
          <a:p>
            <a:r>
              <a:rPr lang="en-US" dirty="0"/>
              <a:t>What are the relevant history you will ask this patient in your pre anesthetic clinic?</a:t>
            </a:r>
            <a:br>
              <a:rPr lang="en-US" dirty="0"/>
            </a:br>
            <a:r>
              <a:rPr lang="en-US" dirty="0"/>
              <a:t/>
            </a:r>
            <a:br>
              <a:rPr lang="en-US" dirty="0"/>
            </a:br>
            <a:r>
              <a:rPr lang="en-US" dirty="0"/>
              <a:t>Questions pertaining to her comorbidities helping you to assess fitness for surgery</a:t>
            </a:r>
            <a:br>
              <a:rPr lang="en-US" dirty="0"/>
            </a:br>
            <a:endParaRPr lang="en-IN" dirty="0"/>
          </a:p>
        </p:txBody>
      </p:sp>
    </p:spTree>
    <p:extLst>
      <p:ext uri="{BB962C8B-B14F-4D97-AF65-F5344CB8AC3E}">
        <p14:creationId xmlns:p14="http://schemas.microsoft.com/office/powerpoint/2010/main" xmlns="" val="10042962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2857CB-C160-42FE-8903-6C37D8347EF0}"/>
              </a:ext>
            </a:extLst>
          </p:cNvPr>
          <p:cNvSpPr>
            <a:spLocks noGrp="1"/>
          </p:cNvSpPr>
          <p:nvPr>
            <p:ph type="title"/>
          </p:nvPr>
        </p:nvSpPr>
        <p:spPr>
          <a:xfrm>
            <a:off x="838200" y="365125"/>
            <a:ext cx="10515600" cy="5259820"/>
          </a:xfrm>
        </p:spPr>
        <p:txBody>
          <a:bodyPr>
            <a:normAutofit/>
          </a:bodyPr>
          <a:lstStyle/>
          <a:p>
            <a:r>
              <a:rPr lang="en-US" dirty="0"/>
              <a:t>What are the Blocks you can give for shoulder arthroscopy?</a:t>
            </a:r>
            <a:br>
              <a:rPr lang="en-US" dirty="0"/>
            </a:br>
            <a:r>
              <a:rPr lang="en-US" dirty="0"/>
              <a:t>Mention advantages and disadvantages of each block</a:t>
            </a:r>
            <a:br>
              <a:rPr lang="en-US" dirty="0"/>
            </a:br>
            <a:r>
              <a:rPr lang="en-US" dirty="0"/>
              <a:t>Checking of successful block</a:t>
            </a:r>
            <a:endParaRPr lang="en-IN" dirty="0"/>
          </a:p>
        </p:txBody>
      </p:sp>
    </p:spTree>
    <p:extLst>
      <p:ext uri="{BB962C8B-B14F-4D97-AF65-F5344CB8AC3E}">
        <p14:creationId xmlns:p14="http://schemas.microsoft.com/office/powerpoint/2010/main" xmlns="" val="35824850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31EFF2-2449-4783-BC4F-E40DD4517C0F}"/>
              </a:ext>
            </a:extLst>
          </p:cNvPr>
          <p:cNvSpPr>
            <a:spLocks noGrp="1"/>
          </p:cNvSpPr>
          <p:nvPr>
            <p:ph type="title"/>
          </p:nvPr>
        </p:nvSpPr>
        <p:spPr>
          <a:xfrm>
            <a:off x="368300" y="2536825"/>
            <a:ext cx="10375900" cy="2187575"/>
          </a:xfrm>
        </p:spPr>
        <p:txBody>
          <a:bodyPr>
            <a:noAutofit/>
          </a:bodyPr>
          <a:lstStyle/>
          <a:p>
            <a:pPr lvl="0"/>
            <a:r>
              <a:rPr lang="en-US" sz="2400" b="1" dirty="0"/>
              <a:t>ISB-SSISB or With Catheter- </a:t>
            </a:r>
            <a:r>
              <a:rPr lang="en-IN" sz="2400" dirty="0"/>
              <a:t>A modified Winnie technique in the interscalene region.</a:t>
            </a:r>
            <a:br>
              <a:rPr lang="en-IN" sz="2400" dirty="0"/>
            </a:br>
            <a:r>
              <a:rPr lang="en-IN" sz="2400" dirty="0"/>
              <a:t>Other approaches such as the Meier modification may facilitate catheter placement </a:t>
            </a:r>
            <a:br>
              <a:rPr lang="en-IN" sz="2400" dirty="0"/>
            </a:br>
            <a:r>
              <a:rPr lang="en-IN" sz="2400" dirty="0"/>
              <a:t>interscalene block should only be performed before the induction of general anaesthesia, as it is associated with potentially serious complications</a:t>
            </a:r>
            <a:br>
              <a:rPr lang="en-IN" sz="2400" dirty="0"/>
            </a:br>
            <a:r>
              <a:rPr lang="en-IN" sz="2400" dirty="0"/>
              <a:t>Other major complications include subarachnoid/epidural injection, stellate ganglion block, and pneumothorax</a:t>
            </a:r>
            <a:br>
              <a:rPr lang="en-IN" sz="2400" dirty="0"/>
            </a:br>
            <a:r>
              <a:rPr lang="en-IN" sz="2400" dirty="0"/>
              <a:t>The phrenic nerve, with associated ipsilateral </a:t>
            </a:r>
            <a:r>
              <a:rPr lang="en-IN" sz="2400" dirty="0" err="1"/>
              <a:t>hemidiaphragmatic</a:t>
            </a:r>
            <a:r>
              <a:rPr lang="en-IN" sz="2400" dirty="0"/>
              <a:t> paresis, is nearly always blocked .</a:t>
            </a:r>
            <a:br>
              <a:rPr lang="en-IN" sz="2400" dirty="0"/>
            </a:br>
            <a:r>
              <a:rPr lang="en-IN" sz="2400" dirty="0"/>
              <a:t> A combination of COPD with a high BMI is particularly problematic, although most patients will tolerate a unilateral block if maintained in the deck chair or seated positions</a:t>
            </a:r>
          </a:p>
        </p:txBody>
      </p:sp>
    </p:spTree>
    <p:extLst>
      <p:ext uri="{BB962C8B-B14F-4D97-AF65-F5344CB8AC3E}">
        <p14:creationId xmlns:p14="http://schemas.microsoft.com/office/powerpoint/2010/main" xmlns="" val="852419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C4A698-1D0E-40A1-8D05-3FE64B47A315}"/>
              </a:ext>
            </a:extLst>
          </p:cNvPr>
          <p:cNvSpPr>
            <a:spLocks noGrp="1"/>
          </p:cNvSpPr>
          <p:nvPr>
            <p:ph type="title"/>
          </p:nvPr>
        </p:nvSpPr>
        <p:spPr>
          <a:xfrm>
            <a:off x="838200" y="365125"/>
            <a:ext cx="10515600" cy="4981575"/>
          </a:xfrm>
        </p:spPr>
        <p:txBody>
          <a:bodyPr>
            <a:normAutofit/>
          </a:bodyPr>
          <a:lstStyle/>
          <a:p>
            <a:pPr lvl="0"/>
            <a:r>
              <a:rPr lang="en-US" dirty="0"/>
              <a:t>Shudder block supraspinatus + axillary nerve</a:t>
            </a:r>
            <a:r>
              <a:rPr lang="en-IN" dirty="0"/>
              <a:t/>
            </a:r>
            <a:br>
              <a:rPr lang="en-IN" dirty="0"/>
            </a:br>
            <a:r>
              <a:rPr lang="en-US" dirty="0"/>
              <a:t>Truncal block at C7 spares the phrenic which is blocked in ISB</a:t>
            </a:r>
            <a:r>
              <a:rPr lang="en-IN" dirty="0"/>
              <a:t/>
            </a:r>
            <a:br>
              <a:rPr lang="en-IN" dirty="0"/>
            </a:br>
            <a:r>
              <a:rPr lang="en-IN" dirty="0"/>
              <a:t>ES</a:t>
            </a:r>
            <a:r>
              <a:rPr lang="en-US" dirty="0"/>
              <a:t> B at T2</a:t>
            </a:r>
            <a:r>
              <a:rPr lang="en-IN" dirty="0"/>
              <a:t/>
            </a:r>
            <a:br>
              <a:rPr lang="en-IN" dirty="0"/>
            </a:br>
            <a:endParaRPr lang="en-IN" dirty="0"/>
          </a:p>
        </p:txBody>
      </p:sp>
    </p:spTree>
    <p:extLst>
      <p:ext uri="{BB962C8B-B14F-4D97-AF65-F5344CB8AC3E}">
        <p14:creationId xmlns:p14="http://schemas.microsoft.com/office/powerpoint/2010/main" xmlns="" val="718312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867CE0-CA73-4E04-BC61-5EA9C6175441}"/>
              </a:ext>
            </a:extLst>
          </p:cNvPr>
          <p:cNvSpPr>
            <a:spLocks noGrp="1"/>
          </p:cNvSpPr>
          <p:nvPr>
            <p:ph type="title"/>
          </p:nvPr>
        </p:nvSpPr>
        <p:spPr>
          <a:xfrm>
            <a:off x="584200" y="1431925"/>
            <a:ext cx="10515600" cy="5705475"/>
          </a:xfrm>
        </p:spPr>
        <p:txBody>
          <a:bodyPr>
            <a:normAutofit fontScale="90000"/>
          </a:bodyPr>
          <a:lstStyle/>
          <a:p>
            <a:r>
              <a:rPr lang="en-US" sz="3600" dirty="0"/>
              <a:t>Checking of successful block?</a:t>
            </a:r>
            <a:r>
              <a:rPr lang="en-IN" sz="3600" dirty="0"/>
              <a:t/>
            </a:r>
            <a:br>
              <a:rPr lang="en-IN" sz="3600" dirty="0"/>
            </a:br>
            <a:r>
              <a:rPr lang="en-IN" sz="3600" dirty="0"/>
              <a:t>The three components of the block should be tested:</a:t>
            </a:r>
            <a:br>
              <a:rPr lang="en-IN" sz="3600" dirty="0"/>
            </a:br>
            <a:r>
              <a:rPr lang="en-IN" sz="3600" dirty="0"/>
              <a:t> (</a:t>
            </a:r>
            <a:r>
              <a:rPr lang="en-IN" sz="3600" dirty="0" err="1"/>
              <a:t>i</a:t>
            </a:r>
            <a:r>
              <a:rPr lang="en-IN" sz="3600" dirty="0"/>
              <a:t>) motor by asking the patient to abduct and flex the arm from the shoulder</a:t>
            </a:r>
            <a:br>
              <a:rPr lang="en-IN" sz="3600" dirty="0"/>
            </a:br>
            <a:r>
              <a:rPr lang="en-IN" sz="3600" dirty="0"/>
              <a:t>; (ii) cutaneous sensation to cold over the relevant dermatomes; </a:t>
            </a:r>
            <a:br>
              <a:rPr lang="en-IN" sz="3600" dirty="0"/>
            </a:br>
            <a:r>
              <a:rPr lang="en-IN" sz="3600" dirty="0"/>
              <a:t> (iii) joint sensation by demonstrating the loss of pain (when present) during passive movement. </a:t>
            </a:r>
            <a:br>
              <a:rPr lang="en-IN" sz="3600" dirty="0"/>
            </a:br>
            <a:r>
              <a:rPr lang="en-IN" sz="3600" dirty="0"/>
              <a:t>Cutaneous anaesthesia alone is not a reliable indicator of block success. After the insertion of the block and the demonstration of its efficacy, general anaesthesia is induced if required</a:t>
            </a:r>
            <a:r>
              <a:rPr lang="en-IN" dirty="0"/>
              <a:t/>
            </a:r>
            <a:br>
              <a:rPr lang="en-IN" dirty="0"/>
            </a:br>
            <a:r>
              <a:rPr lang="en-IN" dirty="0"/>
              <a:t> </a:t>
            </a:r>
            <a:br>
              <a:rPr lang="en-IN" dirty="0"/>
            </a:br>
            <a:endParaRPr lang="en-IN" dirty="0"/>
          </a:p>
        </p:txBody>
      </p:sp>
    </p:spTree>
    <p:extLst>
      <p:ext uri="{BB962C8B-B14F-4D97-AF65-F5344CB8AC3E}">
        <p14:creationId xmlns:p14="http://schemas.microsoft.com/office/powerpoint/2010/main" xmlns="" val="2574940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9CE40C-8BAC-42F5-A4F2-81113F430330}"/>
              </a:ext>
            </a:extLst>
          </p:cNvPr>
          <p:cNvSpPr>
            <a:spLocks noGrp="1"/>
          </p:cNvSpPr>
          <p:nvPr>
            <p:ph type="title"/>
          </p:nvPr>
        </p:nvSpPr>
        <p:spPr/>
        <p:txBody>
          <a:bodyPr/>
          <a:lstStyle/>
          <a:p>
            <a:r>
              <a:rPr lang="en-US" dirty="0"/>
              <a:t>How will you calculate drug dose for GA and LA</a:t>
            </a:r>
            <a:endParaRPr lang="en-IN" dirty="0"/>
          </a:p>
        </p:txBody>
      </p:sp>
      <p:sp>
        <p:nvSpPr>
          <p:cNvPr id="3" name="Rectangle 2">
            <a:extLst>
              <a:ext uri="{FF2B5EF4-FFF2-40B4-BE49-F238E27FC236}">
                <a16:creationId xmlns:a16="http://schemas.microsoft.com/office/drawing/2014/main" xmlns="" id="{2424F046-6B5B-4D9E-AC80-C29FEFE6E48C}"/>
              </a:ext>
            </a:extLst>
          </p:cNvPr>
          <p:cNvSpPr/>
          <p:nvPr/>
        </p:nvSpPr>
        <p:spPr>
          <a:xfrm>
            <a:off x="3048000" y="2967335"/>
            <a:ext cx="6096000" cy="646331"/>
          </a:xfrm>
          <a:prstGeom prst="rect">
            <a:avLst/>
          </a:prstGeom>
        </p:spPr>
        <p:txBody>
          <a:bodyPr>
            <a:spAutoFit/>
          </a:bodyPr>
          <a:lstStyle/>
          <a:p>
            <a:r>
              <a:rPr lang="en-US" dirty="0"/>
              <a:t>Obesity</a:t>
            </a:r>
            <a:br>
              <a:rPr lang="en-US" dirty="0"/>
            </a:br>
            <a:endParaRPr lang="en-IN" dirty="0"/>
          </a:p>
        </p:txBody>
      </p:sp>
    </p:spTree>
    <p:extLst>
      <p:ext uri="{BB962C8B-B14F-4D97-AF65-F5344CB8AC3E}">
        <p14:creationId xmlns:p14="http://schemas.microsoft.com/office/powerpoint/2010/main" xmlns="" val="11613228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FECD35-45A9-4794-8E5B-0B65AC3F1D3A}"/>
              </a:ext>
            </a:extLst>
          </p:cNvPr>
          <p:cNvSpPr>
            <a:spLocks noGrp="1"/>
          </p:cNvSpPr>
          <p:nvPr>
            <p:ph type="title"/>
          </p:nvPr>
        </p:nvSpPr>
        <p:spPr>
          <a:xfrm>
            <a:off x="838200" y="365125"/>
            <a:ext cx="10909300" cy="5756275"/>
          </a:xfrm>
        </p:spPr>
        <p:txBody>
          <a:bodyPr>
            <a:normAutofit/>
          </a:bodyPr>
          <a:lstStyle/>
          <a:p>
            <a:pPr lvl="0"/>
            <a:r>
              <a:rPr lang="en-US" dirty="0"/>
              <a:t>NM agents –Ideal body weight +20%</a:t>
            </a:r>
            <a:r>
              <a:rPr lang="en-IN" dirty="0"/>
              <a:t/>
            </a:r>
            <a:br>
              <a:rPr lang="en-IN" dirty="0"/>
            </a:br>
            <a:r>
              <a:rPr lang="en-US" dirty="0" err="1"/>
              <a:t>Scoline</a:t>
            </a:r>
            <a:r>
              <a:rPr lang="en-US" dirty="0"/>
              <a:t> –total body weight</a:t>
            </a:r>
            <a:r>
              <a:rPr lang="en-IN" dirty="0"/>
              <a:t/>
            </a:r>
            <a:br>
              <a:rPr lang="en-IN" dirty="0"/>
            </a:br>
            <a:r>
              <a:rPr lang="en-US" dirty="0"/>
              <a:t>Propofol- total body weight</a:t>
            </a:r>
            <a:r>
              <a:rPr lang="en-IN" dirty="0"/>
              <a:t/>
            </a:r>
            <a:br>
              <a:rPr lang="en-IN" dirty="0"/>
            </a:br>
            <a:r>
              <a:rPr lang="en-US" dirty="0"/>
              <a:t>LA infiltration –IBW</a:t>
            </a:r>
            <a:r>
              <a:rPr lang="en-IN" dirty="0"/>
              <a:t/>
            </a:r>
            <a:br>
              <a:rPr lang="en-IN" dirty="0"/>
            </a:br>
            <a:r>
              <a:rPr lang="en-US" dirty="0"/>
              <a:t>Etomidate good for diabetics</a:t>
            </a:r>
            <a:r>
              <a:rPr lang="en-IN" dirty="0"/>
              <a:t/>
            </a:r>
            <a:br>
              <a:rPr lang="en-IN" dirty="0"/>
            </a:br>
            <a:endParaRPr lang="en-IN" dirty="0"/>
          </a:p>
        </p:txBody>
      </p:sp>
    </p:spTree>
    <p:extLst>
      <p:ext uri="{BB962C8B-B14F-4D97-AF65-F5344CB8AC3E}">
        <p14:creationId xmlns:p14="http://schemas.microsoft.com/office/powerpoint/2010/main" xmlns="" val="8134362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F79EFD-EB99-4281-B247-DF424C72699D}"/>
              </a:ext>
            </a:extLst>
          </p:cNvPr>
          <p:cNvSpPr>
            <a:spLocks noGrp="1"/>
          </p:cNvSpPr>
          <p:nvPr>
            <p:ph type="title"/>
          </p:nvPr>
        </p:nvSpPr>
        <p:spPr/>
        <p:txBody>
          <a:bodyPr>
            <a:normAutofit fontScale="90000"/>
          </a:bodyPr>
          <a:lstStyle/>
          <a:p>
            <a:r>
              <a:rPr lang="en-US" dirty="0"/>
              <a:t>How will you manage the diabetic status?</a:t>
            </a:r>
            <a:br>
              <a:rPr lang="en-US" dirty="0"/>
            </a:br>
            <a:r>
              <a:rPr lang="en-US" dirty="0"/>
              <a:t>What is your Target Blood sugar levels?</a:t>
            </a:r>
            <a:br>
              <a:rPr lang="en-US" dirty="0"/>
            </a:br>
            <a:r>
              <a:rPr lang="en-US" dirty="0" err="1"/>
              <a:t>TaBP</a:t>
            </a:r>
            <a:r>
              <a:rPr lang="en-US" dirty="0"/>
              <a:t>? How will you manage ?</a:t>
            </a:r>
            <a:endParaRPr lang="en-IN" dirty="0"/>
          </a:p>
        </p:txBody>
      </p:sp>
    </p:spTree>
    <p:extLst>
      <p:ext uri="{BB962C8B-B14F-4D97-AF65-F5344CB8AC3E}">
        <p14:creationId xmlns:p14="http://schemas.microsoft.com/office/powerpoint/2010/main" xmlns="" val="9927503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63B436-FD34-43A1-BAAA-ECCB1F3B1550}"/>
              </a:ext>
            </a:extLst>
          </p:cNvPr>
          <p:cNvSpPr>
            <a:spLocks noGrp="1"/>
          </p:cNvSpPr>
          <p:nvPr>
            <p:ph type="title"/>
          </p:nvPr>
        </p:nvSpPr>
        <p:spPr>
          <a:xfrm>
            <a:off x="838200" y="3565525"/>
            <a:ext cx="10515600" cy="1325563"/>
          </a:xfrm>
        </p:spPr>
        <p:txBody>
          <a:bodyPr>
            <a:normAutofit fontScale="90000"/>
          </a:bodyPr>
          <a:lstStyle/>
          <a:p>
            <a:r>
              <a:rPr lang="en-US" dirty="0"/>
              <a:t>Decisions regarding timing of preoperative ACE inhibitor or ARB dosing </a:t>
            </a:r>
            <a:br>
              <a:rPr lang="en-US" dirty="0"/>
            </a:br>
            <a:r>
              <a:rPr lang="en-US" dirty="0"/>
              <a:t>Target BP</a:t>
            </a:r>
            <a:br>
              <a:rPr lang="en-US" dirty="0"/>
            </a:br>
            <a:r>
              <a:rPr lang="en-US" dirty="0"/>
              <a:t>Method of Prevention of increased stress response </a:t>
            </a:r>
            <a:br>
              <a:rPr lang="en-US" dirty="0"/>
            </a:br>
            <a:r>
              <a:rPr lang="en-US" dirty="0"/>
              <a:t>Management of hypotension</a:t>
            </a:r>
            <a:br>
              <a:rPr lang="en-US" dirty="0"/>
            </a:br>
            <a:r>
              <a:rPr lang="en-US" dirty="0"/>
              <a:t>Monitoring IBP/NIBP</a:t>
            </a:r>
            <a:br>
              <a:rPr lang="en-US" dirty="0"/>
            </a:br>
            <a:r>
              <a:rPr lang="en-US" dirty="0" err="1"/>
              <a:t>Intraop</a:t>
            </a:r>
            <a:r>
              <a:rPr lang="en-US" dirty="0"/>
              <a:t> ST segment variation/arrythmia</a:t>
            </a:r>
            <a:br>
              <a:rPr lang="en-US" dirty="0"/>
            </a:br>
            <a:endParaRPr lang="en-IN" dirty="0"/>
          </a:p>
        </p:txBody>
      </p:sp>
    </p:spTree>
    <p:extLst>
      <p:ext uri="{BB962C8B-B14F-4D97-AF65-F5344CB8AC3E}">
        <p14:creationId xmlns:p14="http://schemas.microsoft.com/office/powerpoint/2010/main" xmlns="" val="39138528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0CBBD3-55C4-4AAD-9F7E-23D0F4FDFADC}"/>
              </a:ext>
            </a:extLst>
          </p:cNvPr>
          <p:cNvSpPr>
            <a:spLocks noGrp="1"/>
          </p:cNvSpPr>
          <p:nvPr>
            <p:ph type="title"/>
          </p:nvPr>
        </p:nvSpPr>
        <p:spPr>
          <a:xfrm>
            <a:off x="1018309" y="2997488"/>
            <a:ext cx="10515600" cy="1325563"/>
          </a:xfrm>
        </p:spPr>
        <p:txBody>
          <a:bodyPr>
            <a:normAutofit fontScale="90000"/>
          </a:bodyPr>
          <a:lstStyle/>
          <a:p>
            <a:r>
              <a:rPr lang="en-US" dirty="0"/>
              <a:t>Continue pump?</a:t>
            </a:r>
            <a:br>
              <a:rPr lang="en-US" dirty="0"/>
            </a:br>
            <a:r>
              <a:rPr lang="en-US" dirty="0"/>
              <a:t>IV continuous insulin? Dose?</a:t>
            </a:r>
            <a:br>
              <a:rPr lang="en-US" dirty="0"/>
            </a:br>
            <a:r>
              <a:rPr lang="en-US" dirty="0"/>
              <a:t>IV fluid of choice</a:t>
            </a:r>
            <a:br>
              <a:rPr lang="en-US" dirty="0"/>
            </a:br>
            <a:r>
              <a:rPr lang="en-US" dirty="0"/>
              <a:t>How will you adjust the dose of insulin</a:t>
            </a:r>
            <a:br>
              <a:rPr lang="en-US" dirty="0"/>
            </a:br>
            <a:r>
              <a:rPr lang="en-US" dirty="0"/>
              <a:t>Potassium correction</a:t>
            </a:r>
            <a:br>
              <a:rPr lang="en-US" dirty="0"/>
            </a:br>
            <a:r>
              <a:rPr lang="en-US" dirty="0"/>
              <a:t>When will you declare unfit for elective surgery</a:t>
            </a:r>
            <a:r>
              <a:rPr lang="en-IN" dirty="0"/>
              <a:t/>
            </a:r>
            <a:br>
              <a:rPr lang="en-IN" dirty="0"/>
            </a:br>
            <a:endParaRPr lang="en-IN" dirty="0"/>
          </a:p>
        </p:txBody>
      </p:sp>
    </p:spTree>
    <p:extLst>
      <p:ext uri="{BB962C8B-B14F-4D97-AF65-F5344CB8AC3E}">
        <p14:creationId xmlns:p14="http://schemas.microsoft.com/office/powerpoint/2010/main" xmlns="" val="14341593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1FD07F-D7E7-492F-854A-45C7E748A650}"/>
              </a:ext>
            </a:extLst>
          </p:cNvPr>
          <p:cNvSpPr>
            <a:spLocks noGrp="1"/>
          </p:cNvSpPr>
          <p:nvPr>
            <p:ph type="title"/>
          </p:nvPr>
        </p:nvSpPr>
        <p:spPr>
          <a:xfrm>
            <a:off x="520700" y="2549525"/>
            <a:ext cx="10515600" cy="1325563"/>
          </a:xfrm>
        </p:spPr>
        <p:txBody>
          <a:bodyPr>
            <a:normAutofit fontScale="90000"/>
          </a:bodyPr>
          <a:lstStyle/>
          <a:p>
            <a:r>
              <a:rPr lang="en-US" dirty="0"/>
              <a:t>Management Of diabetes?</a:t>
            </a:r>
            <a:r>
              <a:rPr lang="en-IN" dirty="0"/>
              <a:t/>
            </a:r>
            <a:br>
              <a:rPr lang="en-IN" dirty="0"/>
            </a:br>
            <a:r>
              <a:rPr lang="en-US" dirty="0"/>
              <a:t>  Continue pump?</a:t>
            </a:r>
            <a:r>
              <a:rPr lang="en-IN" dirty="0"/>
              <a:t/>
            </a:r>
            <a:br>
              <a:rPr lang="en-IN" dirty="0"/>
            </a:br>
            <a:r>
              <a:rPr lang="en-US" dirty="0"/>
              <a:t>? Use in type 2 diabetics</a:t>
            </a:r>
            <a:r>
              <a:rPr lang="en-IN" dirty="0"/>
              <a:t/>
            </a:r>
            <a:br>
              <a:rPr lang="en-IN" dirty="0"/>
            </a:br>
            <a:r>
              <a:rPr lang="en-US" dirty="0"/>
              <a:t>Remove and put in thigh away from </a:t>
            </a:r>
            <a:r>
              <a:rPr lang="en-US" dirty="0" err="1"/>
              <a:t>quatery</a:t>
            </a:r>
            <a:r>
              <a:rPr lang="en-IN" dirty="0"/>
              <a:t/>
            </a:r>
            <a:br>
              <a:rPr lang="en-IN" dirty="0"/>
            </a:br>
            <a:r>
              <a:rPr lang="en-US" dirty="0"/>
              <a:t>Stop if disposables not available and not used to operating </a:t>
            </a:r>
            <a:r>
              <a:rPr lang="en-US" dirty="0" err="1"/>
              <a:t>it.convert</a:t>
            </a:r>
            <a:r>
              <a:rPr lang="en-US" dirty="0"/>
              <a:t> to IV insulin</a:t>
            </a:r>
            <a:r>
              <a:rPr lang="en-IN" dirty="0"/>
              <a:t/>
            </a:r>
            <a:br>
              <a:rPr lang="en-IN" dirty="0"/>
            </a:br>
            <a:r>
              <a:rPr lang="en-US" dirty="0"/>
              <a:t>Do not use if </a:t>
            </a:r>
            <a:r>
              <a:rPr lang="en-US" dirty="0" err="1"/>
              <a:t>Xray</a:t>
            </a:r>
            <a:r>
              <a:rPr lang="en-US" dirty="0"/>
              <a:t> CT MRI required</a:t>
            </a:r>
            <a:r>
              <a:rPr lang="en-IN" dirty="0"/>
              <a:t/>
            </a:r>
            <a:br>
              <a:rPr lang="en-IN" dirty="0"/>
            </a:br>
            <a:r>
              <a:rPr lang="en-IN" dirty="0"/>
              <a:t> </a:t>
            </a:r>
            <a:br>
              <a:rPr lang="en-IN" dirty="0"/>
            </a:br>
            <a:endParaRPr lang="en-IN" dirty="0"/>
          </a:p>
        </p:txBody>
      </p:sp>
    </p:spTree>
    <p:extLst>
      <p:ext uri="{BB962C8B-B14F-4D97-AF65-F5344CB8AC3E}">
        <p14:creationId xmlns:p14="http://schemas.microsoft.com/office/powerpoint/2010/main" xmlns="" val="803135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C7F52C-C9E7-4462-A28C-9D22BDFA922D}"/>
              </a:ext>
            </a:extLst>
          </p:cNvPr>
          <p:cNvSpPr>
            <a:spLocks noGrp="1"/>
          </p:cNvSpPr>
          <p:nvPr>
            <p:ph type="title"/>
          </p:nvPr>
        </p:nvSpPr>
        <p:spPr>
          <a:xfrm>
            <a:off x="444500" y="342900"/>
            <a:ext cx="11087100" cy="6210300"/>
          </a:xfrm>
        </p:spPr>
        <p:txBody>
          <a:bodyPr>
            <a:normAutofit/>
          </a:bodyPr>
          <a:lstStyle/>
          <a:p>
            <a:r>
              <a:rPr lang="en-IN" b="1" dirty="0"/>
              <a:t>Obesity</a:t>
            </a:r>
            <a:r>
              <a:rPr lang="en-IN" dirty="0"/>
              <a:t/>
            </a:r>
            <a:br>
              <a:rPr lang="en-IN" dirty="0"/>
            </a:br>
            <a:r>
              <a:rPr lang="en-US" sz="3600" dirty="0"/>
              <a:t>OSA,COPD,CPAP,sleeping in supine possible?</a:t>
            </a:r>
            <a:r>
              <a:rPr lang="en-IN" sz="3600" dirty="0"/>
              <a:t/>
            </a:r>
            <a:br>
              <a:rPr lang="en-IN" sz="3600" dirty="0"/>
            </a:br>
            <a:r>
              <a:rPr lang="en-US" sz="3600" dirty="0"/>
              <a:t>GERD, metabolic syndrome</a:t>
            </a:r>
            <a:r>
              <a:rPr lang="en-IN" sz="3600" dirty="0"/>
              <a:t/>
            </a:r>
            <a:br>
              <a:rPr lang="en-IN" sz="3600" dirty="0"/>
            </a:br>
            <a:r>
              <a:rPr lang="en-US" sz="3600" dirty="0"/>
              <a:t>Amphetamine drugs-</a:t>
            </a:r>
            <a:r>
              <a:rPr lang="en-US" sz="3600" dirty="0" err="1"/>
              <a:t>apetite</a:t>
            </a:r>
            <a:r>
              <a:rPr lang="en-US" sz="3600" dirty="0"/>
              <a:t> suppressant</a:t>
            </a:r>
            <a:r>
              <a:rPr lang="en-IN" sz="3600" dirty="0"/>
              <a:t/>
            </a:r>
            <a:br>
              <a:rPr lang="en-IN" sz="3600" dirty="0"/>
            </a:br>
            <a:r>
              <a:rPr lang="en-US" sz="3600" dirty="0" err="1"/>
              <a:t>Activity,stair</a:t>
            </a:r>
            <a:r>
              <a:rPr lang="en-US" sz="3600" dirty="0"/>
              <a:t> </a:t>
            </a:r>
            <a:r>
              <a:rPr lang="en-US" sz="3600" dirty="0" err="1"/>
              <a:t>climbing,dyspnoea</a:t>
            </a:r>
            <a:r>
              <a:rPr lang="en-IN" dirty="0"/>
              <a:t/>
            </a:r>
            <a:br>
              <a:rPr lang="en-IN" dirty="0"/>
            </a:br>
            <a:r>
              <a:rPr lang="en-IN" b="1" dirty="0"/>
              <a:t>DM,HTN</a:t>
            </a:r>
            <a:r>
              <a:rPr lang="en-IN" dirty="0"/>
              <a:t/>
            </a:r>
            <a:br>
              <a:rPr lang="en-IN" dirty="0"/>
            </a:br>
            <a:r>
              <a:rPr lang="en-US" sz="3600" dirty="0"/>
              <a:t>End organ disease-</a:t>
            </a:r>
            <a:r>
              <a:rPr lang="en-US" sz="3600" dirty="0" err="1"/>
              <a:t>IHD,Renal</a:t>
            </a:r>
            <a:r>
              <a:rPr lang="en-US" sz="3600" dirty="0"/>
              <a:t> </a:t>
            </a:r>
            <a:r>
              <a:rPr lang="en-US" sz="3600" dirty="0" err="1"/>
              <a:t>disease,peripheral</a:t>
            </a:r>
            <a:r>
              <a:rPr lang="en-US" sz="3600" dirty="0"/>
              <a:t> </a:t>
            </a:r>
            <a:r>
              <a:rPr lang="en-US" sz="3600" dirty="0" err="1"/>
              <a:t>neuopathy</a:t>
            </a:r>
            <a:r>
              <a:rPr lang="en-US" sz="3600" dirty="0"/>
              <a:t>, Stroke</a:t>
            </a:r>
            <a:r>
              <a:rPr lang="en-IN" dirty="0"/>
              <a:t/>
            </a:r>
            <a:br>
              <a:rPr lang="en-IN" dirty="0"/>
            </a:br>
            <a:r>
              <a:rPr lang="en-IN" b="1" dirty="0"/>
              <a:t>Arthroscopy</a:t>
            </a:r>
            <a:r>
              <a:rPr lang="en-IN" dirty="0"/>
              <a:t/>
            </a:r>
            <a:br>
              <a:rPr lang="en-IN" dirty="0"/>
            </a:br>
            <a:r>
              <a:rPr lang="en-US" sz="3600" dirty="0"/>
              <a:t>Rh </a:t>
            </a:r>
            <a:r>
              <a:rPr lang="en-US" sz="3600" dirty="0" err="1"/>
              <a:t>arthritis,injury,osteoarthritis</a:t>
            </a:r>
            <a:endParaRPr lang="en-IN" sz="3600" dirty="0"/>
          </a:p>
        </p:txBody>
      </p:sp>
    </p:spTree>
    <p:extLst>
      <p:ext uri="{BB962C8B-B14F-4D97-AF65-F5344CB8AC3E}">
        <p14:creationId xmlns:p14="http://schemas.microsoft.com/office/powerpoint/2010/main" xmlns="" val="3976764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7AF5E3-43E6-4FAA-B641-5836CCAF209E}"/>
              </a:ext>
            </a:extLst>
          </p:cNvPr>
          <p:cNvSpPr>
            <a:spLocks noGrp="1"/>
          </p:cNvSpPr>
          <p:nvPr>
            <p:ph type="title"/>
          </p:nvPr>
        </p:nvSpPr>
        <p:spPr>
          <a:xfrm>
            <a:off x="622300" y="3109118"/>
            <a:ext cx="10515600" cy="1325563"/>
          </a:xfrm>
        </p:spPr>
        <p:txBody>
          <a:bodyPr>
            <a:normAutofit fontScale="90000"/>
          </a:bodyPr>
          <a:lstStyle/>
          <a:p>
            <a:pPr lvl="0"/>
            <a:r>
              <a:rPr lang="en-US" sz="3100" dirty="0"/>
              <a:t>IV fluid of choice- normal saline dextrose</a:t>
            </a:r>
            <a:r>
              <a:rPr lang="en-IN" sz="3100" dirty="0"/>
              <a:t/>
            </a:r>
            <a:br>
              <a:rPr lang="en-IN" sz="3100" dirty="0"/>
            </a:br>
            <a:r>
              <a:rPr lang="en-US" sz="3100" dirty="0"/>
              <a:t>How will you adjust the dose of insulin?</a:t>
            </a:r>
            <a:r>
              <a:rPr lang="en-IN" sz="3100" dirty="0"/>
              <a:t/>
            </a:r>
            <a:br>
              <a:rPr lang="en-IN" sz="3100" dirty="0"/>
            </a:br>
            <a:r>
              <a:rPr lang="en-US" sz="3100" dirty="0"/>
              <a:t>1-3hrs surgery</a:t>
            </a:r>
            <a:r>
              <a:rPr lang="en-IN" sz="3100" dirty="0"/>
              <a:t/>
            </a:r>
            <a:br>
              <a:rPr lang="en-IN" sz="3100" dirty="0"/>
            </a:br>
            <a:r>
              <a:rPr lang="en-US" sz="3100" dirty="0"/>
              <a:t>-If normoglycemic self treat with bolus of one hour and disconnect. </a:t>
            </a:r>
            <a:r>
              <a:rPr lang="en-IN" sz="3100" dirty="0"/>
              <a:t/>
            </a:r>
            <a:br>
              <a:rPr lang="en-IN" sz="3100" dirty="0"/>
            </a:br>
            <a:r>
              <a:rPr lang="en-US" sz="3100" dirty="0"/>
              <a:t>If &lt;110 no bolus</a:t>
            </a:r>
            <a:r>
              <a:rPr lang="en-IN" sz="3100" dirty="0"/>
              <a:t/>
            </a:r>
            <a:br>
              <a:rPr lang="en-IN" sz="3100" dirty="0"/>
            </a:br>
            <a:r>
              <a:rPr lang="en-US" sz="3100" dirty="0"/>
              <a:t>If </a:t>
            </a:r>
            <a:r>
              <a:rPr lang="en-US" sz="3100" dirty="0" err="1"/>
              <a:t>bg</a:t>
            </a:r>
            <a:r>
              <a:rPr lang="en-US" sz="3100" dirty="0"/>
              <a:t>&gt;300</a:t>
            </a:r>
            <a:r>
              <a:rPr lang="en-IN" sz="3100" dirty="0"/>
              <a:t/>
            </a:r>
            <a:br>
              <a:rPr lang="en-IN" sz="3100" dirty="0"/>
            </a:br>
            <a:r>
              <a:rPr lang="en-US" sz="3100" dirty="0"/>
              <a:t>Start .5U/</a:t>
            </a:r>
            <a:r>
              <a:rPr lang="en-US" sz="3100" dirty="0" err="1"/>
              <a:t>hr</a:t>
            </a:r>
            <a:r>
              <a:rPr lang="en-US" sz="3100" dirty="0"/>
              <a:t> if basal rate &lt;1</a:t>
            </a:r>
            <a:r>
              <a:rPr lang="en-IN" sz="3100" dirty="0"/>
              <a:t/>
            </a:r>
            <a:br>
              <a:rPr lang="en-IN" sz="3100" dirty="0"/>
            </a:br>
            <a:r>
              <a:rPr lang="en-US" sz="3100" dirty="0"/>
              <a:t>Start2/3 of basal rate if more than1U/</a:t>
            </a:r>
            <a:r>
              <a:rPr lang="en-US" sz="3100" dirty="0" err="1"/>
              <a:t>hr</a:t>
            </a:r>
            <a:r>
              <a:rPr lang="en-IN" sz="3100" dirty="0"/>
              <a:t/>
            </a:r>
            <a:br>
              <a:rPr lang="en-IN" sz="3100" dirty="0"/>
            </a:br>
            <a:r>
              <a:rPr lang="en-US" sz="3100" dirty="0"/>
              <a:t>Continue maintain 140-180</a:t>
            </a:r>
            <a:r>
              <a:rPr lang="en-IN" sz="3100" dirty="0"/>
              <a:t/>
            </a:r>
            <a:br>
              <a:rPr lang="en-IN" sz="3100" dirty="0"/>
            </a:br>
            <a:r>
              <a:rPr lang="en-US" sz="3100" dirty="0"/>
              <a:t>If patient recovers stable continue regime till awake and able to use </a:t>
            </a:r>
            <a:r>
              <a:rPr lang="en-US" sz="3100" dirty="0" err="1"/>
              <a:t>pump.Start</a:t>
            </a:r>
            <a:r>
              <a:rPr lang="en-US" sz="3100" dirty="0"/>
              <a:t> pump ½ </a:t>
            </a:r>
            <a:r>
              <a:rPr lang="en-US" sz="3100" dirty="0" err="1"/>
              <a:t>hr</a:t>
            </a:r>
            <a:r>
              <a:rPr lang="en-US" sz="3100" dirty="0"/>
              <a:t> before discontinuing iv insulin</a:t>
            </a:r>
            <a:r>
              <a:rPr lang="en-IN" sz="3100" dirty="0"/>
              <a:t/>
            </a:r>
            <a:br>
              <a:rPr lang="en-IN" sz="3100" dirty="0"/>
            </a:br>
            <a:r>
              <a:rPr lang="en-US" sz="3100" dirty="0"/>
              <a:t>Potassium correction</a:t>
            </a:r>
            <a:r>
              <a:rPr lang="en-IN" dirty="0"/>
              <a:t/>
            </a:r>
            <a:br>
              <a:rPr lang="en-IN" dirty="0"/>
            </a:br>
            <a:endParaRPr lang="en-IN" dirty="0"/>
          </a:p>
        </p:txBody>
      </p:sp>
    </p:spTree>
    <p:extLst>
      <p:ext uri="{BB962C8B-B14F-4D97-AF65-F5344CB8AC3E}">
        <p14:creationId xmlns:p14="http://schemas.microsoft.com/office/powerpoint/2010/main" xmlns="" val="29751298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435DC9-8636-4485-9E4F-FE7C194E181B}"/>
              </a:ext>
            </a:extLst>
          </p:cNvPr>
          <p:cNvSpPr>
            <a:spLocks noGrp="1"/>
          </p:cNvSpPr>
          <p:nvPr>
            <p:ph type="title"/>
          </p:nvPr>
        </p:nvSpPr>
        <p:spPr/>
        <p:txBody>
          <a:bodyPr/>
          <a:lstStyle/>
          <a:p>
            <a:r>
              <a:rPr lang="en-US" dirty="0"/>
              <a:t>Management Of problems due to obesity?</a:t>
            </a:r>
            <a:r>
              <a:rPr lang="en-IN" dirty="0"/>
              <a:t/>
            </a:r>
            <a:br>
              <a:rPr lang="en-IN" dirty="0"/>
            </a:br>
            <a:endParaRPr lang="en-IN" dirty="0"/>
          </a:p>
        </p:txBody>
      </p:sp>
    </p:spTree>
    <p:extLst>
      <p:ext uri="{BB962C8B-B14F-4D97-AF65-F5344CB8AC3E}">
        <p14:creationId xmlns:p14="http://schemas.microsoft.com/office/powerpoint/2010/main" xmlns="" val="35261039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D24B56-5F42-4787-A619-490ED3FB95B6}"/>
              </a:ext>
            </a:extLst>
          </p:cNvPr>
          <p:cNvSpPr>
            <a:spLocks noGrp="1"/>
          </p:cNvSpPr>
          <p:nvPr>
            <p:ph type="title"/>
          </p:nvPr>
        </p:nvSpPr>
        <p:spPr>
          <a:xfrm>
            <a:off x="838200" y="365125"/>
            <a:ext cx="10515600" cy="4587875"/>
          </a:xfrm>
        </p:spPr>
        <p:txBody>
          <a:bodyPr>
            <a:normAutofit/>
          </a:bodyPr>
          <a:lstStyle/>
          <a:p>
            <a:pPr lvl="0"/>
            <a:r>
              <a:rPr lang="en-US" dirty="0"/>
              <a:t>Positioning </a:t>
            </a:r>
            <a:r>
              <a:rPr lang="en-IN" dirty="0"/>
              <a:t/>
            </a:r>
            <a:br>
              <a:rPr lang="en-IN" dirty="0"/>
            </a:br>
            <a:r>
              <a:rPr lang="en-US" dirty="0"/>
              <a:t>Airway</a:t>
            </a:r>
            <a:r>
              <a:rPr lang="en-IN" dirty="0"/>
              <a:t/>
            </a:r>
            <a:br>
              <a:rPr lang="en-IN" dirty="0"/>
            </a:br>
            <a:r>
              <a:rPr lang="en-US" dirty="0"/>
              <a:t>Full stomach precaution </a:t>
            </a:r>
            <a:r>
              <a:rPr lang="en-IN" dirty="0"/>
              <a:t/>
            </a:r>
            <a:br>
              <a:rPr lang="en-IN" dirty="0"/>
            </a:br>
            <a:endParaRPr lang="en-IN" dirty="0"/>
          </a:p>
        </p:txBody>
      </p:sp>
    </p:spTree>
    <p:extLst>
      <p:ext uri="{BB962C8B-B14F-4D97-AF65-F5344CB8AC3E}">
        <p14:creationId xmlns:p14="http://schemas.microsoft.com/office/powerpoint/2010/main" xmlns="" val="24373844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507CB0-5FFD-45B0-82A3-9804866ED97E}"/>
              </a:ext>
            </a:extLst>
          </p:cNvPr>
          <p:cNvSpPr>
            <a:spLocks noGrp="1"/>
          </p:cNvSpPr>
          <p:nvPr>
            <p:ph type="title"/>
          </p:nvPr>
        </p:nvSpPr>
        <p:spPr/>
        <p:txBody>
          <a:bodyPr/>
          <a:lstStyle/>
          <a:p>
            <a:r>
              <a:rPr lang="en-US" dirty="0"/>
              <a:t>Problems of surgical procedure?</a:t>
            </a:r>
            <a:endParaRPr lang="en-IN" dirty="0"/>
          </a:p>
        </p:txBody>
      </p:sp>
    </p:spTree>
    <p:extLst>
      <p:ext uri="{BB962C8B-B14F-4D97-AF65-F5344CB8AC3E}">
        <p14:creationId xmlns:p14="http://schemas.microsoft.com/office/powerpoint/2010/main" xmlns="" val="39505456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2D6F74-6322-44C5-93FD-70324965355E}"/>
              </a:ext>
            </a:extLst>
          </p:cNvPr>
          <p:cNvSpPr>
            <a:spLocks noGrp="1"/>
          </p:cNvSpPr>
          <p:nvPr>
            <p:ph type="title"/>
          </p:nvPr>
        </p:nvSpPr>
        <p:spPr>
          <a:xfrm>
            <a:off x="838200" y="365125"/>
            <a:ext cx="11023600" cy="6238875"/>
          </a:xfrm>
        </p:spPr>
        <p:txBody>
          <a:bodyPr>
            <a:normAutofit fontScale="90000"/>
          </a:bodyPr>
          <a:lstStyle/>
          <a:p>
            <a:r>
              <a:rPr lang="en-US" dirty="0"/>
              <a:t>Port Insertion LA</a:t>
            </a:r>
            <a:r>
              <a:rPr lang="en-IN" dirty="0"/>
              <a:t/>
            </a:r>
            <a:br>
              <a:rPr lang="en-IN" dirty="0"/>
            </a:br>
            <a:r>
              <a:rPr lang="en-US" dirty="0"/>
              <a:t>Sub cutaneous emphysema</a:t>
            </a:r>
            <a:r>
              <a:rPr lang="en-IN" dirty="0"/>
              <a:t/>
            </a:r>
            <a:br>
              <a:rPr lang="en-IN" dirty="0"/>
            </a:br>
            <a:r>
              <a:rPr lang="en-US" dirty="0"/>
              <a:t>Airway edema</a:t>
            </a:r>
            <a:r>
              <a:rPr lang="en-IN" dirty="0"/>
              <a:t/>
            </a:r>
            <a:br>
              <a:rPr lang="en-IN" dirty="0"/>
            </a:br>
            <a:r>
              <a:rPr lang="en-US" dirty="0"/>
              <a:t>Type of procedure subacromial greater risk</a:t>
            </a:r>
            <a:br>
              <a:rPr lang="en-US" dirty="0"/>
            </a:br>
            <a:r>
              <a:rPr lang="en-IN" dirty="0"/>
              <a:t/>
            </a:r>
            <a:br>
              <a:rPr lang="en-IN" dirty="0"/>
            </a:br>
            <a:r>
              <a:rPr lang="en-IN" b="1" dirty="0"/>
              <a:t>HBEs</a:t>
            </a:r>
            <a:r>
              <a:rPr lang="en-IN" dirty="0"/>
              <a:t> with interscalene brachial blocks and cerebral hypoperfusion events, cervical neuropraxia (lesser occipital nerve, greater auricular nerve, hypoglossal nerve), air embolism and pneumothorax have been reported with BCP</a:t>
            </a:r>
            <a:br>
              <a:rPr lang="en-IN" dirty="0"/>
            </a:br>
            <a:endParaRPr lang="en-IN" dirty="0"/>
          </a:p>
        </p:txBody>
      </p:sp>
    </p:spTree>
    <p:extLst>
      <p:ext uri="{BB962C8B-B14F-4D97-AF65-F5344CB8AC3E}">
        <p14:creationId xmlns:p14="http://schemas.microsoft.com/office/powerpoint/2010/main" xmlns="" val="30502514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F97E30-369F-4CE3-B619-CC0F7783F0D0}"/>
              </a:ext>
            </a:extLst>
          </p:cNvPr>
          <p:cNvSpPr>
            <a:spLocks noGrp="1"/>
          </p:cNvSpPr>
          <p:nvPr>
            <p:ph type="title"/>
          </p:nvPr>
        </p:nvSpPr>
        <p:spPr/>
        <p:txBody>
          <a:bodyPr/>
          <a:lstStyle/>
          <a:p>
            <a:r>
              <a:rPr lang="en-US" dirty="0"/>
              <a:t>Precautions at end of surgery</a:t>
            </a:r>
            <a:endParaRPr lang="en-IN" dirty="0"/>
          </a:p>
        </p:txBody>
      </p:sp>
    </p:spTree>
    <p:extLst>
      <p:ext uri="{BB962C8B-B14F-4D97-AF65-F5344CB8AC3E}">
        <p14:creationId xmlns:p14="http://schemas.microsoft.com/office/powerpoint/2010/main" xmlns="" val="23690513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026389-CA17-4D4D-BABC-A276F7A6C385}"/>
              </a:ext>
            </a:extLst>
          </p:cNvPr>
          <p:cNvSpPr>
            <a:spLocks noGrp="1"/>
          </p:cNvSpPr>
          <p:nvPr>
            <p:ph type="title"/>
          </p:nvPr>
        </p:nvSpPr>
        <p:spPr/>
        <p:txBody>
          <a:bodyPr>
            <a:normAutofit fontScale="90000"/>
          </a:bodyPr>
          <a:lstStyle/>
          <a:p>
            <a:r>
              <a:rPr lang="en-US" dirty="0"/>
              <a:t>Suddenly there is bradycardia and </a:t>
            </a:r>
            <a:r>
              <a:rPr lang="en-US" dirty="0" err="1"/>
              <a:t>hypotension.why</a:t>
            </a:r>
            <a:r>
              <a:rPr lang="en-US" dirty="0"/>
              <a:t>? What will you do?</a:t>
            </a:r>
            <a:br>
              <a:rPr lang="en-US" dirty="0"/>
            </a:br>
            <a:r>
              <a:rPr lang="en-IN" dirty="0"/>
              <a:t>Extravasation of irrigation fluid in shoulder</a:t>
            </a:r>
          </a:p>
        </p:txBody>
      </p:sp>
    </p:spTree>
    <p:extLst>
      <p:ext uri="{BB962C8B-B14F-4D97-AF65-F5344CB8AC3E}">
        <p14:creationId xmlns:p14="http://schemas.microsoft.com/office/powerpoint/2010/main" xmlns="" val="7881603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0E5401-5442-42F2-BF71-2A6B42FC4335}"/>
              </a:ext>
            </a:extLst>
          </p:cNvPr>
          <p:cNvSpPr>
            <a:spLocks noGrp="1"/>
          </p:cNvSpPr>
          <p:nvPr>
            <p:ph type="title"/>
          </p:nvPr>
        </p:nvSpPr>
        <p:spPr/>
        <p:txBody>
          <a:bodyPr/>
          <a:lstStyle/>
          <a:p>
            <a:r>
              <a:rPr lang="en-US" dirty="0"/>
              <a:t>What precautions will you take at the end of surgery?</a:t>
            </a:r>
            <a:endParaRPr lang="en-IN" dirty="0"/>
          </a:p>
        </p:txBody>
      </p:sp>
    </p:spTree>
    <p:extLst>
      <p:ext uri="{BB962C8B-B14F-4D97-AF65-F5344CB8AC3E}">
        <p14:creationId xmlns:p14="http://schemas.microsoft.com/office/powerpoint/2010/main" xmlns="" val="5899761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2487B9-5705-4B84-B5D2-51383F6C0084}"/>
              </a:ext>
            </a:extLst>
          </p:cNvPr>
          <p:cNvSpPr>
            <a:spLocks noGrp="1"/>
          </p:cNvSpPr>
          <p:nvPr>
            <p:ph type="title"/>
          </p:nvPr>
        </p:nvSpPr>
        <p:spPr>
          <a:xfrm>
            <a:off x="838200" y="365125"/>
            <a:ext cx="10515600" cy="5743575"/>
          </a:xfrm>
        </p:spPr>
        <p:txBody>
          <a:bodyPr>
            <a:normAutofit/>
          </a:bodyPr>
          <a:lstStyle/>
          <a:p>
            <a:pPr lvl="0"/>
            <a:r>
              <a:rPr lang="en-US" dirty="0"/>
              <a:t>Leak test before </a:t>
            </a:r>
            <a:r>
              <a:rPr lang="en-US" dirty="0" err="1"/>
              <a:t>extubation</a:t>
            </a:r>
            <a:r>
              <a:rPr lang="en-IN" dirty="0"/>
              <a:t/>
            </a:r>
            <a:br>
              <a:rPr lang="en-IN" dirty="0"/>
            </a:br>
            <a:r>
              <a:rPr lang="en-US" dirty="0"/>
              <a:t>Neck circumference</a:t>
            </a:r>
            <a:r>
              <a:rPr lang="en-IN" dirty="0"/>
              <a:t/>
            </a:r>
            <a:br>
              <a:rPr lang="en-IN" dirty="0"/>
            </a:br>
            <a:r>
              <a:rPr lang="en-US" dirty="0"/>
              <a:t>Ultrasound chest</a:t>
            </a:r>
            <a:r>
              <a:rPr lang="en-IN" dirty="0"/>
              <a:t/>
            </a:r>
            <a:br>
              <a:rPr lang="en-IN" dirty="0"/>
            </a:br>
            <a:r>
              <a:rPr lang="en-US" dirty="0"/>
              <a:t>Extubate awake </a:t>
            </a:r>
            <a:r>
              <a:rPr lang="en-IN" dirty="0"/>
              <a:t/>
            </a:r>
            <a:br>
              <a:rPr lang="en-IN" dirty="0"/>
            </a:br>
            <a:r>
              <a:rPr lang="en-US" dirty="0"/>
              <a:t>CPAP post op</a:t>
            </a:r>
            <a:r>
              <a:rPr lang="en-IN" dirty="0"/>
              <a:t/>
            </a:r>
            <a:br>
              <a:rPr lang="en-IN" dirty="0"/>
            </a:br>
            <a:endParaRPr lang="en-IN" dirty="0"/>
          </a:p>
        </p:txBody>
      </p:sp>
    </p:spTree>
    <p:extLst>
      <p:ext uri="{BB962C8B-B14F-4D97-AF65-F5344CB8AC3E}">
        <p14:creationId xmlns:p14="http://schemas.microsoft.com/office/powerpoint/2010/main" xmlns="" val="36623948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79440F-7A4A-4B63-A5D2-CDF7428854F0}"/>
              </a:ext>
            </a:extLst>
          </p:cNvPr>
          <p:cNvSpPr>
            <a:spLocks noGrp="1"/>
          </p:cNvSpPr>
          <p:nvPr>
            <p:ph type="title"/>
          </p:nvPr>
        </p:nvSpPr>
        <p:spPr/>
        <p:txBody>
          <a:bodyPr/>
          <a:lstStyle/>
          <a:p>
            <a:r>
              <a:rPr lang="en-US" dirty="0"/>
              <a:t>What are the methods of Postoperative pain </a:t>
            </a:r>
            <a:r>
              <a:rPr lang="en-US" dirty="0" err="1"/>
              <a:t>relief?What</a:t>
            </a:r>
            <a:r>
              <a:rPr lang="en-US" dirty="0"/>
              <a:t> will you avoid?</a:t>
            </a:r>
            <a:endParaRPr lang="en-IN" dirty="0"/>
          </a:p>
        </p:txBody>
      </p:sp>
    </p:spTree>
    <p:extLst>
      <p:ext uri="{BB962C8B-B14F-4D97-AF65-F5344CB8AC3E}">
        <p14:creationId xmlns:p14="http://schemas.microsoft.com/office/powerpoint/2010/main" xmlns="" val="617299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626396-461C-4298-8823-D530A8812722}"/>
              </a:ext>
            </a:extLst>
          </p:cNvPr>
          <p:cNvSpPr>
            <a:spLocks noGrp="1"/>
          </p:cNvSpPr>
          <p:nvPr>
            <p:ph type="title"/>
          </p:nvPr>
        </p:nvSpPr>
        <p:spPr>
          <a:xfrm>
            <a:off x="838200" y="413893"/>
            <a:ext cx="10658856" cy="4999355"/>
          </a:xfrm>
        </p:spPr>
        <p:txBody>
          <a:bodyPr>
            <a:normAutofit/>
          </a:bodyPr>
          <a:lstStyle/>
          <a:p>
            <a:r>
              <a:rPr lang="en-US" dirty="0"/>
              <a:t>Clinical examinations you will do specifically for this patient bearing in mind the patients comorbidities</a:t>
            </a:r>
            <a:endParaRPr lang="en-IN" dirty="0"/>
          </a:p>
        </p:txBody>
      </p:sp>
    </p:spTree>
    <p:extLst>
      <p:ext uri="{BB962C8B-B14F-4D97-AF65-F5344CB8AC3E}">
        <p14:creationId xmlns:p14="http://schemas.microsoft.com/office/powerpoint/2010/main" xmlns="" val="27656973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DAB15D-1E22-48BD-AEFD-7FF7D1325273}"/>
              </a:ext>
            </a:extLst>
          </p:cNvPr>
          <p:cNvSpPr>
            <a:spLocks noGrp="1"/>
          </p:cNvSpPr>
          <p:nvPr>
            <p:ph type="title"/>
          </p:nvPr>
        </p:nvSpPr>
        <p:spPr>
          <a:xfrm>
            <a:off x="838200" y="3844925"/>
            <a:ext cx="10515600" cy="1325563"/>
          </a:xfrm>
        </p:spPr>
        <p:txBody>
          <a:bodyPr>
            <a:normAutofit fontScale="90000"/>
          </a:bodyPr>
          <a:lstStyle/>
          <a:p>
            <a:pPr lvl="0"/>
            <a:r>
              <a:rPr lang="en-IN" sz="3600" dirty="0"/>
              <a:t>conventional oral and parenteral analgesia;</a:t>
            </a:r>
            <a:br>
              <a:rPr lang="en-IN" sz="3600" dirty="0"/>
            </a:br>
            <a:r>
              <a:rPr lang="en-IN" sz="3600" dirty="0"/>
              <a:t> Non-steroidal anti-inflammatory drugs are relatively contraindicated in the first 24 h after surgery due to the increased risk of bleeding associated with this group of drugs. </a:t>
            </a:r>
            <a:br>
              <a:rPr lang="en-IN" sz="3600" dirty="0"/>
            </a:br>
            <a:r>
              <a:rPr lang="en-IN" sz="3600" dirty="0"/>
              <a:t>A strong opioid should be prescribed for the postoperative period, patient-controlled analgesia using morphine is entirely appropriate</a:t>
            </a:r>
            <a:br>
              <a:rPr lang="en-IN" sz="3600" dirty="0"/>
            </a:br>
            <a:r>
              <a:rPr lang="en-IN" sz="3600" dirty="0"/>
              <a:t>interscalene analgesia with catheter</a:t>
            </a:r>
            <a:br>
              <a:rPr lang="en-IN" sz="3600" dirty="0"/>
            </a:br>
            <a:r>
              <a:rPr lang="en-IN" sz="3600" dirty="0"/>
              <a:t> intra-articular analgesia with or without continuous infusion; </a:t>
            </a:r>
            <a:br>
              <a:rPr lang="en-IN" sz="3600" dirty="0"/>
            </a:br>
            <a:r>
              <a:rPr lang="en-IN" sz="3600" dirty="0"/>
              <a:t> suprascapular nerve block combined with axillary nerve block</a:t>
            </a:r>
            <a:br>
              <a:rPr lang="en-IN" sz="3600" dirty="0"/>
            </a:br>
            <a:r>
              <a:rPr lang="en-IN" sz="3600" dirty="0"/>
              <a:t> local anaesthetic wound infiltration</a:t>
            </a:r>
            <a:r>
              <a:rPr lang="en-IN" dirty="0"/>
              <a:t>.</a:t>
            </a:r>
            <a:br>
              <a:rPr lang="en-IN" dirty="0"/>
            </a:br>
            <a:endParaRPr lang="en-IN" dirty="0"/>
          </a:p>
        </p:txBody>
      </p:sp>
    </p:spTree>
    <p:extLst>
      <p:ext uri="{BB962C8B-B14F-4D97-AF65-F5344CB8AC3E}">
        <p14:creationId xmlns:p14="http://schemas.microsoft.com/office/powerpoint/2010/main" xmlns="" val="308300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064751-E6BB-4505-8D42-4DFF5831B3FC}"/>
              </a:ext>
            </a:extLst>
          </p:cNvPr>
          <p:cNvSpPr>
            <a:spLocks noGrp="1"/>
          </p:cNvSpPr>
          <p:nvPr>
            <p:ph type="title"/>
          </p:nvPr>
        </p:nvSpPr>
        <p:spPr>
          <a:xfrm>
            <a:off x="838200" y="1292225"/>
            <a:ext cx="10515600" cy="6213475"/>
          </a:xfrm>
        </p:spPr>
        <p:txBody>
          <a:bodyPr>
            <a:normAutofit fontScale="90000"/>
          </a:bodyPr>
          <a:lstStyle/>
          <a:p>
            <a:r>
              <a:rPr lang="en-US" b="1" dirty="0"/>
              <a:t>Obesity</a:t>
            </a:r>
            <a:r>
              <a:rPr lang="en-IN" dirty="0"/>
              <a:t/>
            </a:r>
            <a:br>
              <a:rPr lang="en-IN" dirty="0"/>
            </a:br>
            <a:r>
              <a:rPr lang="en-US" sz="4000" dirty="0"/>
              <a:t>Airway tests-neck circumference</a:t>
            </a:r>
            <a:r>
              <a:rPr lang="en-IN" sz="4000" dirty="0"/>
              <a:t/>
            </a:r>
            <a:br>
              <a:rPr lang="en-IN" sz="4000" dirty="0"/>
            </a:br>
            <a:r>
              <a:rPr lang="en-US" sz="4000" dirty="0"/>
              <a:t>Right  ventricular failure, </a:t>
            </a:r>
            <a:r>
              <a:rPr lang="en-IN" sz="4000" dirty="0"/>
              <a:t/>
            </a:r>
            <a:br>
              <a:rPr lang="en-IN" sz="4000" dirty="0"/>
            </a:br>
            <a:r>
              <a:rPr lang="en-US" sz="4000" dirty="0"/>
              <a:t>iv access</a:t>
            </a:r>
            <a:r>
              <a:rPr lang="en-IN" sz="4000" dirty="0"/>
              <a:t/>
            </a:r>
            <a:br>
              <a:rPr lang="en-IN" sz="4000" dirty="0"/>
            </a:br>
            <a:r>
              <a:rPr lang="en-IN" b="1" dirty="0"/>
              <a:t>DM</a:t>
            </a:r>
            <a:r>
              <a:rPr lang="en-IN" dirty="0"/>
              <a:t/>
            </a:r>
            <a:br>
              <a:rPr lang="en-IN" dirty="0"/>
            </a:br>
            <a:r>
              <a:rPr lang="en-US" sz="4000" dirty="0"/>
              <a:t>Limb </a:t>
            </a:r>
            <a:r>
              <a:rPr lang="en-US" sz="4000" dirty="0" err="1"/>
              <a:t>paraesthesia</a:t>
            </a:r>
            <a:r>
              <a:rPr lang="en-US" sz="4000" dirty="0"/>
              <a:t> and weakness</a:t>
            </a:r>
            <a:r>
              <a:rPr lang="en-IN" sz="4000" dirty="0"/>
              <a:t/>
            </a:r>
            <a:br>
              <a:rPr lang="en-IN" sz="4000" dirty="0"/>
            </a:br>
            <a:r>
              <a:rPr lang="en-US" sz="4000" dirty="0"/>
              <a:t>Site where insulin pump is attached</a:t>
            </a:r>
            <a:r>
              <a:rPr lang="en-IN" sz="4000" dirty="0"/>
              <a:t/>
            </a:r>
            <a:br>
              <a:rPr lang="en-IN" sz="4000" dirty="0"/>
            </a:br>
            <a:r>
              <a:rPr lang="en-US" sz="4000" dirty="0"/>
              <a:t>BP , orthostatic hypotension, autonomic neuropathy</a:t>
            </a:r>
            <a:r>
              <a:rPr lang="en-IN" dirty="0"/>
              <a:t> </a:t>
            </a:r>
            <a:br>
              <a:rPr lang="en-IN" dirty="0"/>
            </a:br>
            <a:r>
              <a:rPr lang="en-IN" b="1" dirty="0"/>
              <a:t>Arthroscopy</a:t>
            </a:r>
            <a:r>
              <a:rPr lang="en-IN" dirty="0"/>
              <a:t/>
            </a:r>
            <a:br>
              <a:rPr lang="en-IN" dirty="0"/>
            </a:br>
            <a:r>
              <a:rPr lang="en-US" dirty="0"/>
              <a:t>Rheumatoid arthritis - palm print, prayer sign/</a:t>
            </a:r>
            <a:r>
              <a:rPr lang="en-US" dirty="0" err="1"/>
              <a:t>atanto</a:t>
            </a:r>
            <a:r>
              <a:rPr lang="en-US" dirty="0"/>
              <a:t> occipital joint mobility</a:t>
            </a:r>
            <a:r>
              <a:rPr lang="en-IN" dirty="0"/>
              <a:t/>
            </a:r>
            <a:br>
              <a:rPr lang="en-IN" dirty="0"/>
            </a:br>
            <a:r>
              <a:rPr lang="en-IN" dirty="0"/>
              <a:t> </a:t>
            </a:r>
            <a:br>
              <a:rPr lang="en-IN" dirty="0"/>
            </a:br>
            <a:endParaRPr lang="en-IN" dirty="0"/>
          </a:p>
        </p:txBody>
      </p:sp>
    </p:spTree>
    <p:extLst>
      <p:ext uri="{BB962C8B-B14F-4D97-AF65-F5344CB8AC3E}">
        <p14:creationId xmlns:p14="http://schemas.microsoft.com/office/powerpoint/2010/main" xmlns="" val="3251807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CB9C3D-D4B5-4B95-AE51-A0AEDB3EC11F}"/>
              </a:ext>
            </a:extLst>
          </p:cNvPr>
          <p:cNvSpPr>
            <a:spLocks noGrp="1"/>
          </p:cNvSpPr>
          <p:nvPr>
            <p:ph type="title"/>
          </p:nvPr>
        </p:nvSpPr>
        <p:spPr>
          <a:xfrm>
            <a:off x="838200" y="365125"/>
            <a:ext cx="10515600" cy="4981575"/>
          </a:xfrm>
        </p:spPr>
        <p:txBody>
          <a:bodyPr>
            <a:normAutofit/>
          </a:bodyPr>
          <a:lstStyle/>
          <a:p>
            <a:r>
              <a:rPr lang="en-US" dirty="0"/>
              <a:t/>
            </a:r>
            <a:br>
              <a:rPr lang="en-US" dirty="0"/>
            </a:br>
            <a:r>
              <a:rPr lang="en-US" dirty="0"/>
              <a:t>Relevant Investigations you will send and why?</a:t>
            </a:r>
            <a:endParaRPr lang="en-IN" dirty="0"/>
          </a:p>
        </p:txBody>
      </p:sp>
    </p:spTree>
    <p:extLst>
      <p:ext uri="{BB962C8B-B14F-4D97-AF65-F5344CB8AC3E}">
        <p14:creationId xmlns:p14="http://schemas.microsoft.com/office/powerpoint/2010/main" xmlns="" val="2355505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62639B-4B82-4BD4-94D7-ACA04457999F}"/>
              </a:ext>
            </a:extLst>
          </p:cNvPr>
          <p:cNvSpPr>
            <a:spLocks noGrp="1"/>
          </p:cNvSpPr>
          <p:nvPr>
            <p:ph type="title"/>
          </p:nvPr>
        </p:nvSpPr>
        <p:spPr>
          <a:xfrm>
            <a:off x="0" y="1685925"/>
            <a:ext cx="10515600" cy="3775075"/>
          </a:xfrm>
        </p:spPr>
        <p:txBody>
          <a:bodyPr>
            <a:noAutofit/>
          </a:bodyPr>
          <a:lstStyle/>
          <a:p>
            <a:r>
              <a:rPr lang="en-IN" sz="3200" b="1" dirty="0"/>
              <a:t>Obesity</a:t>
            </a:r>
            <a:r>
              <a:rPr lang="en-IN" sz="2800" dirty="0"/>
              <a:t/>
            </a:r>
            <a:br>
              <a:rPr lang="en-IN" sz="2800" dirty="0"/>
            </a:br>
            <a:r>
              <a:rPr lang="en-US" sz="2800" dirty="0"/>
              <a:t>Hb-polycythemia </a:t>
            </a:r>
            <a:r>
              <a:rPr lang="en-IN" sz="2800" dirty="0"/>
              <a:t/>
            </a:r>
            <a:br>
              <a:rPr lang="en-IN" sz="2800" dirty="0"/>
            </a:br>
            <a:r>
              <a:rPr lang="en-US" sz="2800" dirty="0"/>
              <a:t>6MWT </a:t>
            </a:r>
            <a:r>
              <a:rPr lang="en-US" sz="2800" dirty="0" err="1"/>
              <a:t>pulm</a:t>
            </a:r>
            <a:r>
              <a:rPr lang="en-US" sz="2800" dirty="0"/>
              <a:t> function ,ABG</a:t>
            </a:r>
            <a:r>
              <a:rPr lang="en-IN" sz="2800" dirty="0"/>
              <a:t/>
            </a:r>
            <a:br>
              <a:rPr lang="en-IN" sz="2800" dirty="0"/>
            </a:br>
            <a:r>
              <a:rPr lang="en-US" sz="2800" dirty="0"/>
              <a:t> LFT,</a:t>
            </a:r>
            <a:r>
              <a:rPr lang="en-IN" sz="2800" dirty="0"/>
              <a:t/>
            </a:r>
            <a:br>
              <a:rPr lang="en-IN" sz="2800" dirty="0"/>
            </a:br>
            <a:r>
              <a:rPr lang="en-US" sz="2800" dirty="0"/>
              <a:t>lipid profile</a:t>
            </a:r>
            <a:r>
              <a:rPr lang="en-IN" sz="2800" dirty="0"/>
              <a:t/>
            </a:r>
            <a:br>
              <a:rPr lang="en-IN" sz="2800" dirty="0"/>
            </a:br>
            <a:r>
              <a:rPr lang="en-IN" sz="3200" dirty="0"/>
              <a:t>DM</a:t>
            </a:r>
            <a:r>
              <a:rPr lang="en-IN" sz="2800" dirty="0"/>
              <a:t/>
            </a:r>
            <a:br>
              <a:rPr lang="en-IN" sz="2800" dirty="0"/>
            </a:br>
            <a:r>
              <a:rPr lang="en-US" sz="2800" dirty="0"/>
              <a:t>Endocrine work up</a:t>
            </a:r>
            <a:r>
              <a:rPr lang="en-IN" sz="2800" dirty="0"/>
              <a:t/>
            </a:r>
            <a:br>
              <a:rPr lang="en-IN" sz="2800" dirty="0"/>
            </a:br>
            <a:r>
              <a:rPr lang="en-US" sz="2800" dirty="0"/>
              <a:t>RBS +HbA1C</a:t>
            </a:r>
            <a:r>
              <a:rPr lang="en-IN" sz="2800" dirty="0"/>
              <a:t/>
            </a:r>
            <a:br>
              <a:rPr lang="en-IN" sz="2800" dirty="0"/>
            </a:br>
            <a:r>
              <a:rPr lang="en-US" sz="2800" dirty="0"/>
              <a:t>Electrolytes</a:t>
            </a:r>
            <a:r>
              <a:rPr lang="en-IN" sz="2800" dirty="0"/>
              <a:t/>
            </a:r>
            <a:br>
              <a:rPr lang="en-IN" sz="2800" dirty="0"/>
            </a:br>
            <a:r>
              <a:rPr lang="en-US" sz="2800" dirty="0"/>
              <a:t> RFT </a:t>
            </a:r>
            <a:br>
              <a:rPr lang="en-US" sz="2800" dirty="0"/>
            </a:br>
            <a:r>
              <a:rPr lang="en-IN" sz="3200" b="1" dirty="0"/>
              <a:t>HTN</a:t>
            </a:r>
            <a:r>
              <a:rPr lang="en-IN" sz="2800" dirty="0"/>
              <a:t/>
            </a:r>
            <a:br>
              <a:rPr lang="en-IN" sz="2800" dirty="0"/>
            </a:br>
            <a:r>
              <a:rPr lang="en-US" sz="2800" dirty="0"/>
              <a:t>Cardio workup</a:t>
            </a:r>
            <a:r>
              <a:rPr lang="en-IN" sz="2800" dirty="0"/>
              <a:t/>
            </a:r>
            <a:br>
              <a:rPr lang="en-IN" sz="2800" dirty="0"/>
            </a:br>
            <a:r>
              <a:rPr lang="en-US" sz="2800" dirty="0"/>
              <a:t>ECG arrythmia, prolonged Qt</a:t>
            </a:r>
            <a:r>
              <a:rPr lang="en-IN" sz="2800" dirty="0"/>
              <a:t/>
            </a:r>
            <a:br>
              <a:rPr lang="en-IN" sz="2800" dirty="0"/>
            </a:br>
            <a:r>
              <a:rPr lang="en-US" sz="2800" dirty="0"/>
              <a:t> ECHO- LVDD,PHT ,RVH</a:t>
            </a:r>
            <a:r>
              <a:rPr lang="en-IN" sz="2800" dirty="0"/>
              <a:t/>
            </a:r>
            <a:br>
              <a:rPr lang="en-IN" sz="2800" dirty="0"/>
            </a:br>
            <a:r>
              <a:rPr lang="en-US" sz="2800" dirty="0"/>
              <a:t>Obesity cardiomyopathy </a:t>
            </a:r>
            <a:r>
              <a:rPr lang="en-IN" sz="2800" dirty="0"/>
              <a:t/>
            </a:r>
            <a:br>
              <a:rPr lang="en-IN" sz="2800" dirty="0"/>
            </a:br>
            <a:r>
              <a:rPr lang="en-US" sz="2800" dirty="0"/>
              <a:t>CPET</a:t>
            </a:r>
            <a:endParaRPr lang="en-IN" sz="2800" dirty="0"/>
          </a:p>
        </p:txBody>
      </p:sp>
    </p:spTree>
    <p:extLst>
      <p:ext uri="{BB962C8B-B14F-4D97-AF65-F5344CB8AC3E}">
        <p14:creationId xmlns:p14="http://schemas.microsoft.com/office/powerpoint/2010/main" xmlns="" val="4282179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286ADD-4461-4F27-9B88-4F3B37F0C2B0}"/>
              </a:ext>
            </a:extLst>
          </p:cNvPr>
          <p:cNvSpPr>
            <a:spLocks noGrp="1"/>
          </p:cNvSpPr>
          <p:nvPr>
            <p:ph type="title"/>
          </p:nvPr>
        </p:nvSpPr>
        <p:spPr/>
        <p:txBody>
          <a:bodyPr/>
          <a:lstStyle/>
          <a:p>
            <a:r>
              <a:rPr lang="en-US" dirty="0"/>
              <a:t>What are the ways you can optimize this patient </a:t>
            </a:r>
            <a:r>
              <a:rPr lang="en-US"/>
              <a:t>for surgery?</a:t>
            </a:r>
            <a:endParaRPr lang="en-IN"/>
          </a:p>
        </p:txBody>
      </p:sp>
    </p:spTree>
    <p:extLst>
      <p:ext uri="{BB962C8B-B14F-4D97-AF65-F5344CB8AC3E}">
        <p14:creationId xmlns:p14="http://schemas.microsoft.com/office/powerpoint/2010/main" xmlns="" val="1890424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7D4D2A-AA07-4971-9FB5-39F37A12C4B1}"/>
              </a:ext>
            </a:extLst>
          </p:cNvPr>
          <p:cNvSpPr>
            <a:spLocks noGrp="1"/>
          </p:cNvSpPr>
          <p:nvPr>
            <p:ph type="title"/>
          </p:nvPr>
        </p:nvSpPr>
        <p:spPr>
          <a:xfrm>
            <a:off x="838200" y="365125"/>
            <a:ext cx="10515600" cy="5349875"/>
          </a:xfrm>
        </p:spPr>
        <p:txBody>
          <a:bodyPr>
            <a:normAutofit/>
          </a:bodyPr>
          <a:lstStyle/>
          <a:p>
            <a:pPr lvl="0"/>
            <a:r>
              <a:rPr lang="en-US" dirty="0"/>
              <a:t>Diet and exercise</a:t>
            </a:r>
            <a:r>
              <a:rPr lang="en-IN" dirty="0"/>
              <a:t/>
            </a:r>
            <a:br>
              <a:rPr lang="en-IN" dirty="0"/>
            </a:br>
            <a:r>
              <a:rPr lang="en-US" dirty="0"/>
              <a:t>Breathing exercise ,Inspiratory muscle training</a:t>
            </a:r>
            <a:r>
              <a:rPr lang="en-IN" dirty="0"/>
              <a:t/>
            </a:r>
            <a:br>
              <a:rPr lang="en-IN" dirty="0"/>
            </a:br>
            <a:r>
              <a:rPr lang="en-US" dirty="0"/>
              <a:t>Home </a:t>
            </a:r>
            <a:r>
              <a:rPr lang="en-US" dirty="0" err="1"/>
              <a:t>oxygen,CPAP</a:t>
            </a:r>
            <a:r>
              <a:rPr lang="en-IN" dirty="0"/>
              <a:t/>
            </a:r>
            <a:br>
              <a:rPr lang="en-IN" dirty="0"/>
            </a:br>
            <a:endParaRPr lang="en-IN" dirty="0"/>
          </a:p>
        </p:txBody>
      </p:sp>
    </p:spTree>
    <p:extLst>
      <p:ext uri="{BB962C8B-B14F-4D97-AF65-F5344CB8AC3E}">
        <p14:creationId xmlns:p14="http://schemas.microsoft.com/office/powerpoint/2010/main" xmlns="" val="19023952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431</TotalTime>
  <Words>279</Words>
  <Application>Microsoft Office PowerPoint</Application>
  <PresentationFormat>Custom</PresentationFormat>
  <Paragraphs>44</Paragraphs>
  <Slides>40</Slides>
  <Notes>2</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52 yr old obese woman BMI 32kg/m2 Type 2 DM on Insulin Pump 15 yrs HTN on Losartan 40mg and Amlodipine 10mg 1 0yrs Shoulder Arthroscopy</vt:lpstr>
      <vt:lpstr>What are the relevant history you will ask this patient in your pre anesthetic clinic?  Questions pertaining to her comorbidities helping you to assess fitness for surgery </vt:lpstr>
      <vt:lpstr>Obesity OSA,COPD,CPAP,sleeping in supine possible? GERD, metabolic syndrome Amphetamine drugs-apetite suppressant Activity,stair climbing,dyspnoea DM,HTN End organ disease-IHD,Renal disease,peripheral neuopathy, Stroke Arthroscopy Rh arthritis,injury,osteoarthritis</vt:lpstr>
      <vt:lpstr>Clinical examinations you will do specifically for this patient bearing in mind the patients comorbidities</vt:lpstr>
      <vt:lpstr>Obesity Airway tests-neck circumference Right  ventricular failure,  iv access DM Limb paraesthesia and weakness Site where insulin pump is attached BP , orthostatic hypotension, autonomic neuropathy  Arthroscopy Rheumatoid arthritis - palm print, prayer sign/atanto occipital joint mobility   </vt:lpstr>
      <vt:lpstr> Relevant Investigations you will send and why?</vt:lpstr>
      <vt:lpstr>Obesity Hb-polycythemia  6MWT pulm function ,ABG  LFT, lipid profile DM Endocrine work up RBS +HbA1C Electrolytes  RFT  HTN Cardio workup ECG arrythmia, prolonged Qt  ECHO- LVDD,PHT ,RVH Obesity cardiomyopathy  CPET</vt:lpstr>
      <vt:lpstr>What are the ways you can optimize this patient for surgery?</vt:lpstr>
      <vt:lpstr>Diet and exercise Breathing exercise ,Inspiratory muscle training Home oxygen,CPAP </vt:lpstr>
      <vt:lpstr>Premedication orders?</vt:lpstr>
      <vt:lpstr> Will you give anxiolytics DVT prophylaxis  Choice of antiemetic and antacid  Insulin orders.  Antihypertensives withhold or continue Repeat inv- Informed high risk consent for what problems? GA/Regional  </vt:lpstr>
      <vt:lpstr>Will you give anxiolytics? Benzodiazepines  decrease ACTh release so decrease blood glucose DVT prophylaxis ?LMWH Choice of antiemetic 5HT3blocker CTZ -increased incidence in peripheral  nerve block, DM , ?  Insulin orders. document insulin pump- Glucose containingFluid 2 hrs before surgery if hypoglycemic.Blood glu &lt;70 should consume1g fast acting carbohydrate.one gm glucose raises by 5gm/dl  </vt:lpstr>
      <vt:lpstr>Antihypertensives withhold or continue  It is reasonable to hold ACE inhibitors and ARBs for a period of 24 hours prior to surgery or administer the evening dose on the day before surgery (and not on the morning of surgery) withholding these agents on the morning of noncardiac surgery was associated with a decreased incidence of intraoperative hypotension compared with administration Repeat inv- Informed high risk consent for all perioperative  problems GA/Regional   choice </vt:lpstr>
      <vt:lpstr>When will you postpone the surgery?</vt:lpstr>
      <vt:lpstr>Bp&gt;180/110 Sugar&gt;400</vt:lpstr>
      <vt:lpstr>What will you do on receiving the patient in OT in the holding area?</vt:lpstr>
      <vt:lpstr>Mark cricothyroid membrane with Ultrasound for emergency FONA  Insulin pump- Document presence of pump in chart and location.look for inflammation and leak.  Check Blood glucose in preop area. If BG&lt;70 give iv2 dex 12.-25 ml iv and recheck. If hyperglycemia ask patient to give bolus acc to usual regime before sedating him If &gt;300 disconnect and start IV insulin. if not using give back to family Check BP -IV sedation /Antihypertensives/Anxiolytics</vt:lpstr>
      <vt:lpstr>What is your plan of anesthesia? How will you prepare the OT?</vt:lpstr>
      <vt:lpstr>Extra equipment will you keep ready-difficult airway awake intubation/semi recumbant Advantages of GA/block GA ETT/SGA or sedation  Problem of positioning-BCP/LD Extra large BP cuff /Arterial canulation stockings/Compression stockings Monitoring cerebral perfusion MAP&gt;60 atEAM rSO2 Sevoflurane  increases blood sugar,des good for obesity early recovery</vt:lpstr>
      <vt:lpstr>What are the Blocks you can give for shoulder arthroscopy? Mention advantages and disadvantages of each block Checking of successful block</vt:lpstr>
      <vt:lpstr>ISB-SSISB or With Catheter- A modified Winnie technique in the interscalene region. Other approaches such as the Meier modification may facilitate catheter placement  interscalene block should only be performed before the induction of general anaesthesia, as it is associated with potentially serious complications Other major complications include subarachnoid/epidural injection, stellate ganglion block, and pneumothorax The phrenic nerve, with associated ipsilateral hemidiaphragmatic paresis, is nearly always blocked .  A combination of COPD with a high BMI is particularly problematic, although most patients will tolerate a unilateral block if maintained in the deck chair or seated positions</vt:lpstr>
      <vt:lpstr>Shudder block supraspinatus + axillary nerve Truncal block at C7 spares the phrenic which is blocked in ISB ES B at T2 </vt:lpstr>
      <vt:lpstr>Checking of successful block? The three components of the block should be tested:  (i) motor by asking the patient to abduct and flex the arm from the shoulder ; (ii) cutaneous sensation to cold over the relevant dermatomes;   (iii) joint sensation by demonstrating the loss of pain (when present) during passive movement.  Cutaneous anaesthesia alone is not a reliable indicator of block success. After the insertion of the block and the demonstration of its efficacy, general anaesthesia is induced if required   </vt:lpstr>
      <vt:lpstr>How will you calculate drug dose for GA and LA</vt:lpstr>
      <vt:lpstr>NM agents –Ideal body weight +20% Scoline –total body weight Propofol- total body weight LA infiltration –IBW Etomidate good for diabetics </vt:lpstr>
      <vt:lpstr>How will you manage the diabetic status? What is your Target Blood sugar levels? TaBP? How will you manage ?</vt:lpstr>
      <vt:lpstr>Decisions regarding timing of preoperative ACE inhibitor or ARB dosing  Target BP Method of Prevention of increased stress response  Management of hypotension Monitoring IBP/NIBP Intraop ST segment variation/arrythmia </vt:lpstr>
      <vt:lpstr>Continue pump? IV continuous insulin? Dose? IV fluid of choice How will you adjust the dose of insulin Potassium correction When will you declare unfit for elective surgery </vt:lpstr>
      <vt:lpstr>Management Of diabetes?   Continue pump? ? Use in type 2 diabetics Remove and put in thigh away from quatery Stop if disposables not available and not used to operating it.convert to IV insulin Do not use if Xray CT MRI required   </vt:lpstr>
      <vt:lpstr>IV fluid of choice- normal saline dextrose How will you adjust the dose of insulin? 1-3hrs surgery -If normoglycemic self treat with bolus of one hour and disconnect.  If &lt;110 no bolus If bg&gt;300 Start .5U/hr if basal rate &lt;1 Start2/3 of basal rate if more than1U/hr Continue maintain 140-180 If patient recovers stable continue regime till awake and able to use pump.Start pump ½ hr before discontinuing iv insulin Potassium correction </vt:lpstr>
      <vt:lpstr>Management Of problems due to obesity? </vt:lpstr>
      <vt:lpstr>Positioning  Airway Full stomach precaution  </vt:lpstr>
      <vt:lpstr>Problems of surgical procedure?</vt:lpstr>
      <vt:lpstr>Port Insertion LA Sub cutaneous emphysema Airway edema Type of procedure subacromial greater risk  HBEs with interscalene brachial blocks and cerebral hypoperfusion events, cervical neuropraxia (lesser occipital nerve, greater auricular nerve, hypoglossal nerve), air embolism and pneumothorax have been reported with BCP </vt:lpstr>
      <vt:lpstr>Precautions at end of surgery</vt:lpstr>
      <vt:lpstr>Suddenly there is bradycardia and hypotension.why? What will you do? Extravasation of irrigation fluid in shoulder</vt:lpstr>
      <vt:lpstr>What precautions will you take at the end of surgery?</vt:lpstr>
      <vt:lpstr>Leak test before extubation Neck circumference Ultrasound chest Extubate awake  CPAP post op </vt:lpstr>
      <vt:lpstr>What are the methods of Postoperative pain relief?What will you avoid?</vt:lpstr>
      <vt:lpstr>conventional oral and parenteral analgesia;  Non-steroidal anti-inflammatory drugs are relatively contraindicated in the first 24 h after surgery due to the increased risk of bleeding associated with this group of drugs.  A strong opioid should be prescribed for the postoperative period, patient-controlled analgesia using morphine is entirely appropriate interscalene analgesia with catheter  intra-articular analgesia with or without continuous infusion;   suprascapular nerve block combined with axillary nerve block  local anaesthetic wound infiltration.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51 yr old Female BMI 32 DM on Insulin Pump HTN on Losartan and Amlodipine Arthroscopy</dc:title>
  <dc:creator>Mary Thomas</dc:creator>
  <cp:lastModifiedBy>psgh</cp:lastModifiedBy>
  <cp:revision>31</cp:revision>
  <dcterms:created xsi:type="dcterms:W3CDTF">2020-02-04T03:59:30Z</dcterms:created>
  <dcterms:modified xsi:type="dcterms:W3CDTF">2020-02-23T07:33:14Z</dcterms:modified>
</cp:coreProperties>
</file>